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8" r:id="rId3"/>
    <p:sldId id="262" r:id="rId4"/>
    <p:sldId id="263" r:id="rId5"/>
    <p:sldId id="264" r:id="rId6"/>
    <p:sldId id="265" r:id="rId7"/>
    <p:sldId id="266" r:id="rId8"/>
    <p:sldId id="259" r:id="rId9"/>
    <p:sldId id="268" r:id="rId10"/>
    <p:sldId id="269" r:id="rId11"/>
    <p:sldId id="270" r:id="rId12"/>
    <p:sldId id="271" r:id="rId13"/>
    <p:sldId id="272" r:id="rId14"/>
    <p:sldId id="273" r:id="rId15"/>
    <p:sldId id="274" r:id="rId16"/>
    <p:sldId id="260" r:id="rId17"/>
    <p:sldId id="275" r:id="rId18"/>
    <p:sldId id="276" r:id="rId19"/>
    <p:sldId id="277" r:id="rId20"/>
    <p:sldId id="278" r:id="rId21"/>
    <p:sldId id="279" r:id="rId22"/>
    <p:sldId id="261" r:id="rId23"/>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ferSingleView="1">
    <p:restoredLeft sz="15620"/>
    <p:restoredTop sz="94660"/>
  </p:normalViewPr>
  <p:slideViewPr>
    <p:cSldViewPr>
      <p:cViewPr varScale="1">
        <p:scale>
          <a:sx n="93" d="100"/>
          <a:sy n="93" d="100"/>
        </p:scale>
        <p:origin x="2082"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BBE773D9-08DD-45C3-B6EA-7EBBB2591AFA}" type="datetimeFigureOut">
              <a:rPr lang="en-GB" smtClean="0"/>
              <a:t>03/05/2015</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3383619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16</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17</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18</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19</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20</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a:solidFill>
                  <a:prstClr val="black"/>
                </a:solidFill>
              </a:rPr>
              <a:pPr/>
              <a:t>21</a:t>
            </a:fld>
            <a:endParaRPr lang="ar-KW">
              <a:solidFill>
                <a:prstClr val="black"/>
              </a:solidFill>
            </a:endParaRPr>
          </a:p>
        </p:txBody>
      </p:sp>
    </p:spTree>
    <p:extLst>
      <p:ext uri="{BB962C8B-B14F-4D97-AF65-F5344CB8AC3E}">
        <p14:creationId xmlns:p14="http://schemas.microsoft.com/office/powerpoint/2010/main" val="5347566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534756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Public</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03/05/2015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03/05/2015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03/05/2015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03/05/2015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03/05/2015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03/05/2015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03/05/2015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smtClean="0">
                <a:solidFill>
                  <a:srgbClr val="000000"/>
                </a:solidFill>
                <a:latin typeface="microsoft sans serif" panose="020B0604020202020204" pitchFamily="34" charset="0"/>
              </a:rPr>
              <a:t>CMA Data Classification: Public</a:t>
            </a:r>
            <a:endParaRPr lang="en-GB" sz="850" b="0" i="0" u="none" baseline="0">
              <a:solidFill>
                <a:srgbClr val="000000"/>
              </a:solidFill>
              <a:latin typeface="microsoft sans serif" panose="020B0604020202020204" pitchFamily="34" charset="0"/>
            </a:endParaRP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dirty="0" smtClean="0">
                <a:solidFill>
                  <a:srgbClr val="8C8A26"/>
                </a:solidFill>
                <a:cs typeface="+mn-cs"/>
              </a:rPr>
              <a:t>ورشة عمل</a:t>
            </a:r>
            <a:r>
              <a:rPr lang="en-US" sz="4800" b="1" dirty="0" smtClean="0">
                <a:solidFill>
                  <a:srgbClr val="8C8A26"/>
                </a:solidFill>
              </a:rPr>
              <a:t/>
            </a:r>
            <a:br>
              <a:rPr lang="en-US" sz="4800" b="1" dirty="0" smtClean="0">
                <a:solidFill>
                  <a:srgbClr val="8C8A26"/>
                </a:solidFill>
              </a:rPr>
            </a:br>
            <a:endParaRPr lang="en-GB" sz="4800" dirty="0"/>
          </a:p>
        </p:txBody>
      </p:sp>
      <p:sp>
        <p:nvSpPr>
          <p:cNvPr id="3" name="Subtitle 2"/>
          <p:cNvSpPr>
            <a:spLocks noGrp="1"/>
          </p:cNvSpPr>
          <p:nvPr>
            <p:ph type="subTitle" idx="1"/>
          </p:nvPr>
        </p:nvSpPr>
        <p:spPr>
          <a:xfrm>
            <a:off x="1843608" y="2276872"/>
            <a:ext cx="6400800" cy="2616696"/>
          </a:xfrm>
        </p:spPr>
        <p:txBody>
          <a:bodyPr>
            <a:normAutofit fontScale="85000" lnSpcReduction="20000"/>
          </a:bodyPr>
          <a:lstStyle/>
          <a:p>
            <a:pPr rtl="1"/>
            <a:r>
              <a:rPr lang="ar-KW" sz="4700" b="1" dirty="0" smtClean="0">
                <a:solidFill>
                  <a:srgbClr val="1F497D"/>
                </a:solidFill>
                <a:cs typeface="Times New Roman"/>
              </a:rPr>
              <a:t>الممارسات غير السليمة في التداول  «استغلال المعلومات الداخلية»</a:t>
            </a:r>
          </a:p>
          <a:p>
            <a:pPr rtl="1"/>
            <a:r>
              <a:rPr lang="ar-KW" sz="3600" b="1" dirty="0" smtClean="0">
                <a:solidFill>
                  <a:srgbClr val="1F497D"/>
                </a:solidFill>
                <a:cs typeface="Times New Roman"/>
              </a:rPr>
              <a:t>سليمان حمد الموسى</a:t>
            </a:r>
            <a:endParaRPr lang="ar-KW" sz="3600" b="1" dirty="0" smtClean="0">
              <a:solidFill>
                <a:srgbClr val="1F497D"/>
              </a:solidFill>
              <a:cs typeface="Times New Roman"/>
            </a:endParaRPr>
          </a:p>
          <a:p>
            <a:pPr rtl="1"/>
            <a:r>
              <a:rPr lang="ar-KW" sz="3600" b="1" dirty="0" smtClean="0">
                <a:solidFill>
                  <a:srgbClr val="1F497D"/>
                </a:solidFill>
                <a:cs typeface="Times New Roman"/>
              </a:rPr>
              <a:t>إدارة متابعة عمليات الأسواق</a:t>
            </a:r>
            <a:endParaRPr lang="ar-KW" sz="3600" b="1" dirty="0" smtClean="0">
              <a:solidFill>
                <a:srgbClr val="1F497D"/>
              </a:solidFill>
              <a:cs typeface="Times New Roman"/>
            </a:endParaRPr>
          </a:p>
          <a:p>
            <a:pPr rtl="1"/>
            <a:r>
              <a:rPr lang="ar-KW" sz="2800" b="1" dirty="0" smtClean="0">
                <a:solidFill>
                  <a:srgbClr val="1F497D"/>
                </a:solidFill>
                <a:cs typeface="Times New Roman"/>
              </a:rPr>
              <a:t>5 مايو 2015</a:t>
            </a:r>
            <a:endParaRPr lang="ar-KW" sz="2800" b="1" dirty="0" smtClean="0">
              <a:solidFill>
                <a:srgbClr val="1F497D"/>
              </a:solidFill>
              <a:cs typeface="Times New Roman"/>
            </a:endParaRP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محددات المعلومات الداخلية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900" b="1" dirty="0" smtClean="0">
                <a:solidFill>
                  <a:schemeClr val="tx2"/>
                </a:solidFill>
                <a:latin typeface="Calibri" pitchFamily="34" charset="0"/>
              </a:rPr>
              <a:t>حتى </a:t>
            </a:r>
            <a:r>
              <a:rPr lang="ar-KW" sz="2900" b="1" dirty="0">
                <a:solidFill>
                  <a:schemeClr val="tx2"/>
                </a:solidFill>
                <a:latin typeface="Calibri" pitchFamily="34" charset="0"/>
              </a:rPr>
              <a:t>تكون المعلومة "معلومة داخلية" والتي لا يجوز أن يستأثر بها أحد الأشخاص المطلعين عليها أو فئة معينة باستغلالها أو إفشائها على نحو يعود عليهم بالفائدة، فإن هناك </a:t>
            </a:r>
            <a:r>
              <a:rPr lang="ar-KW" sz="2900" b="1" dirty="0" smtClean="0">
                <a:solidFill>
                  <a:schemeClr val="tx2"/>
                </a:solidFill>
                <a:latin typeface="Calibri" pitchFamily="34" charset="0"/>
              </a:rPr>
              <a:t>عدداً </a:t>
            </a:r>
            <a:r>
              <a:rPr lang="ar-KW" sz="2900" b="1" dirty="0">
                <a:solidFill>
                  <a:schemeClr val="tx2"/>
                </a:solidFill>
                <a:latin typeface="Calibri" pitchFamily="34" charset="0"/>
              </a:rPr>
              <a:t>من </a:t>
            </a:r>
            <a:r>
              <a:rPr lang="ar-KW" sz="2900" b="1" dirty="0" smtClean="0">
                <a:solidFill>
                  <a:schemeClr val="tx2"/>
                </a:solidFill>
                <a:latin typeface="Calibri" pitchFamily="34" charset="0"/>
              </a:rPr>
              <a:t>المحددات التي </a:t>
            </a:r>
            <a:r>
              <a:rPr lang="ar-KW" sz="2900" b="1" dirty="0">
                <a:solidFill>
                  <a:schemeClr val="tx2"/>
                </a:solidFill>
                <a:latin typeface="Calibri" pitchFamily="34" charset="0"/>
              </a:rPr>
              <a:t>يجب </a:t>
            </a:r>
            <a:r>
              <a:rPr lang="ar-KW" sz="2900" b="1" dirty="0" smtClean="0">
                <a:solidFill>
                  <a:schemeClr val="tx2"/>
                </a:solidFill>
                <a:latin typeface="Calibri" pitchFamily="34" charset="0"/>
              </a:rPr>
              <a:t>أن تتوافر </a:t>
            </a:r>
            <a:r>
              <a:rPr lang="ar-KW" sz="2900" b="1" dirty="0">
                <a:solidFill>
                  <a:schemeClr val="tx2"/>
                </a:solidFill>
                <a:latin typeface="Calibri" pitchFamily="34" charset="0"/>
              </a:rPr>
              <a:t>في هذه </a:t>
            </a:r>
            <a:r>
              <a:rPr lang="ar-KW" sz="2900" b="1" dirty="0" smtClean="0">
                <a:solidFill>
                  <a:schemeClr val="tx2"/>
                </a:solidFill>
                <a:latin typeface="Calibri" pitchFamily="34" charset="0"/>
              </a:rPr>
              <a:t>المعلومة كحد أدنى، وهي كالتالي:-</a:t>
            </a:r>
          </a:p>
          <a:p>
            <a:pPr marL="0" lvl="0" indent="0" algn="just" rtl="1" fontAlgn="base">
              <a:spcBef>
                <a:spcPct val="0"/>
              </a:spcBef>
              <a:spcAft>
                <a:spcPts val="600"/>
              </a:spcAft>
              <a:buNone/>
            </a:pPr>
            <a:endParaRPr lang="ar-KW" sz="1400" b="1" dirty="0" smtClean="0">
              <a:solidFill>
                <a:schemeClr val="tx2"/>
              </a:solidFill>
              <a:latin typeface="Calibri" pitchFamily="34" charset="0"/>
            </a:endParaRPr>
          </a:p>
          <a:p>
            <a:pPr marL="400050" lvl="1" indent="0" algn="just" rtl="1" fontAlgn="base">
              <a:spcBef>
                <a:spcPct val="0"/>
              </a:spcBef>
              <a:spcAft>
                <a:spcPts val="600"/>
              </a:spcAft>
              <a:buNone/>
            </a:pPr>
            <a:r>
              <a:rPr lang="ar-KW" sz="2500" dirty="0">
                <a:solidFill>
                  <a:schemeClr val="tx2"/>
                </a:solidFill>
                <a:latin typeface="Calibri" pitchFamily="34" charset="0"/>
              </a:rPr>
              <a:t>1)	أن تكون المعلومة </a:t>
            </a:r>
            <a:r>
              <a:rPr lang="ar-KW" sz="2500" dirty="0" smtClean="0">
                <a:solidFill>
                  <a:schemeClr val="tx2"/>
                </a:solidFill>
                <a:latin typeface="Calibri" pitchFamily="34" charset="0"/>
              </a:rPr>
              <a:t>الداخلية مرتبطة </a:t>
            </a:r>
            <a:r>
              <a:rPr lang="ar-KW" sz="2500" dirty="0">
                <a:solidFill>
                  <a:schemeClr val="tx2"/>
                </a:solidFill>
                <a:latin typeface="Calibri" pitchFamily="34" charset="0"/>
              </a:rPr>
              <a:t>بورقة </a:t>
            </a:r>
            <a:r>
              <a:rPr lang="ar-KW" sz="2500" dirty="0" smtClean="0">
                <a:solidFill>
                  <a:schemeClr val="tx2"/>
                </a:solidFill>
                <a:latin typeface="Calibri" pitchFamily="34" charset="0"/>
              </a:rPr>
              <a:t>مالية. </a:t>
            </a:r>
            <a:endParaRPr lang="ar-KW" sz="2500" dirty="0">
              <a:solidFill>
                <a:schemeClr val="tx2"/>
              </a:solidFill>
              <a:latin typeface="Calibri" pitchFamily="34" charset="0"/>
            </a:endParaRPr>
          </a:p>
          <a:p>
            <a:pPr marL="400050" lvl="1" indent="0" algn="just" rtl="1" fontAlgn="base">
              <a:spcBef>
                <a:spcPct val="0"/>
              </a:spcBef>
              <a:spcAft>
                <a:spcPts val="600"/>
              </a:spcAft>
              <a:buNone/>
            </a:pPr>
            <a:r>
              <a:rPr lang="ar-KW" sz="2500" dirty="0">
                <a:solidFill>
                  <a:schemeClr val="tx2"/>
                </a:solidFill>
                <a:latin typeface="Calibri" pitchFamily="34" charset="0"/>
              </a:rPr>
              <a:t>2)	أن تكون المعلومة </a:t>
            </a:r>
            <a:r>
              <a:rPr lang="ar-KW" sz="2500" dirty="0" smtClean="0">
                <a:solidFill>
                  <a:schemeClr val="tx2"/>
                </a:solidFill>
                <a:latin typeface="Calibri" pitchFamily="34" charset="0"/>
              </a:rPr>
              <a:t>الداخلية غير معلنة.</a:t>
            </a:r>
            <a:endParaRPr lang="ar-KW" sz="2500" dirty="0">
              <a:solidFill>
                <a:schemeClr val="tx2"/>
              </a:solidFill>
              <a:latin typeface="Calibri" pitchFamily="34" charset="0"/>
            </a:endParaRPr>
          </a:p>
          <a:p>
            <a:pPr marL="400050" lvl="1" indent="0" algn="just" rtl="1" fontAlgn="base">
              <a:spcBef>
                <a:spcPct val="0"/>
              </a:spcBef>
              <a:spcAft>
                <a:spcPts val="600"/>
              </a:spcAft>
              <a:buNone/>
            </a:pPr>
            <a:r>
              <a:rPr lang="ar-KW" sz="2500" dirty="0">
                <a:solidFill>
                  <a:schemeClr val="tx2"/>
                </a:solidFill>
                <a:latin typeface="Calibri" pitchFamily="34" charset="0"/>
              </a:rPr>
              <a:t>3)	أن تكون </a:t>
            </a:r>
            <a:r>
              <a:rPr lang="ar-KW" sz="2500" dirty="0" smtClean="0">
                <a:solidFill>
                  <a:schemeClr val="tx2"/>
                </a:solidFill>
                <a:latin typeface="Calibri" pitchFamily="34" charset="0"/>
              </a:rPr>
              <a:t>المعلومة الداخلية </a:t>
            </a:r>
            <a:r>
              <a:rPr lang="ar-KW" sz="2500" dirty="0">
                <a:solidFill>
                  <a:schemeClr val="tx2"/>
                </a:solidFill>
                <a:latin typeface="Calibri" pitchFamily="34" charset="0"/>
              </a:rPr>
              <a:t>من شأنها أن تؤثر جوهرياً على أسعار الأوراق </a:t>
            </a:r>
            <a:r>
              <a:rPr lang="ar-KW" sz="2500" dirty="0" smtClean="0">
                <a:solidFill>
                  <a:schemeClr val="tx2"/>
                </a:solidFill>
                <a:latin typeface="Calibri" pitchFamily="34" charset="0"/>
              </a:rPr>
              <a:t>المالية.</a:t>
            </a:r>
            <a:endParaRPr lang="ar-KW" sz="2500" dirty="0">
              <a:solidFill>
                <a:schemeClr val="tx2"/>
              </a:solidFill>
              <a:latin typeface="Calibri" pitchFamily="34" charset="0"/>
            </a:endParaRPr>
          </a:p>
          <a:p>
            <a:pPr marL="0" lvl="0" indent="0" algn="just" rtl="1" fontAlgn="base">
              <a:spcBef>
                <a:spcPct val="0"/>
              </a:spcBef>
              <a:spcAft>
                <a:spcPts val="600"/>
              </a:spcAft>
              <a:buNone/>
            </a:pPr>
            <a:endParaRPr lang="ar-KW" sz="2900" b="1" dirty="0" smtClean="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27401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محددات المعلومات الداخلية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1400" b="1" dirty="0" smtClean="0">
              <a:solidFill>
                <a:schemeClr val="tx2"/>
              </a:solidFill>
              <a:latin typeface="Calibri" pitchFamily="34" charset="0"/>
            </a:endParaRPr>
          </a:p>
          <a:p>
            <a:pPr marL="400050" lvl="1" indent="0" algn="just" rtl="1" fontAlgn="base">
              <a:spcBef>
                <a:spcPct val="0"/>
              </a:spcBef>
              <a:spcAft>
                <a:spcPts val="600"/>
              </a:spcAft>
              <a:buNone/>
            </a:pPr>
            <a:r>
              <a:rPr lang="ar-KW" dirty="0" smtClean="0">
                <a:solidFill>
                  <a:schemeClr val="tx2"/>
                </a:solidFill>
                <a:latin typeface="Calibri" pitchFamily="34" charset="0"/>
              </a:rPr>
              <a:t>1) أن تكون </a:t>
            </a:r>
            <a:r>
              <a:rPr lang="ar-KW" dirty="0">
                <a:solidFill>
                  <a:schemeClr val="tx2"/>
                </a:solidFill>
                <a:latin typeface="Calibri" pitchFamily="34" charset="0"/>
              </a:rPr>
              <a:t>المعلومة </a:t>
            </a:r>
            <a:r>
              <a:rPr lang="ar-KW" dirty="0" smtClean="0">
                <a:solidFill>
                  <a:schemeClr val="tx2"/>
                </a:solidFill>
                <a:latin typeface="Calibri" pitchFamily="34" charset="0"/>
              </a:rPr>
              <a:t>الداخلية مرتبطة </a:t>
            </a:r>
            <a:r>
              <a:rPr lang="ar-KW" dirty="0">
                <a:solidFill>
                  <a:schemeClr val="tx2"/>
                </a:solidFill>
                <a:latin typeface="Calibri" pitchFamily="34" charset="0"/>
              </a:rPr>
              <a:t>بورقة مالية </a:t>
            </a:r>
            <a:endParaRPr lang="ar-KW" dirty="0" smtClean="0">
              <a:solidFill>
                <a:schemeClr val="tx2"/>
              </a:solidFill>
              <a:latin typeface="Calibri" pitchFamily="34" charset="0"/>
            </a:endParaRPr>
          </a:p>
          <a:p>
            <a:pPr marL="400050" lvl="1" indent="0" algn="just" rtl="1" fontAlgn="base">
              <a:spcBef>
                <a:spcPct val="0"/>
              </a:spcBef>
              <a:spcAft>
                <a:spcPts val="600"/>
              </a:spcAft>
              <a:buNone/>
            </a:pPr>
            <a:endParaRPr lang="ar-KW" sz="1400" dirty="0">
              <a:solidFill>
                <a:schemeClr val="tx2"/>
              </a:solidFill>
              <a:latin typeface="Calibri" pitchFamily="34" charset="0"/>
            </a:endParaRPr>
          </a:p>
          <a:p>
            <a:pPr marL="800100" lvl="2" indent="0" algn="just" rtl="1" fontAlgn="base">
              <a:spcBef>
                <a:spcPct val="0"/>
              </a:spcBef>
              <a:spcAft>
                <a:spcPts val="600"/>
              </a:spcAft>
              <a:buNone/>
            </a:pPr>
            <a:r>
              <a:rPr lang="ar-KW" sz="2800" dirty="0">
                <a:solidFill>
                  <a:schemeClr val="tx2"/>
                </a:solidFill>
                <a:latin typeface="Calibri" pitchFamily="34" charset="0"/>
              </a:rPr>
              <a:t>يقصد </a:t>
            </a:r>
            <a:r>
              <a:rPr lang="ar-KW" sz="2800" dirty="0" smtClean="0">
                <a:solidFill>
                  <a:schemeClr val="tx2"/>
                </a:solidFill>
                <a:latin typeface="Calibri" pitchFamily="34" charset="0"/>
              </a:rPr>
              <a:t>بالورقة المالية جميع </a:t>
            </a:r>
            <a:r>
              <a:rPr lang="ar-KW" sz="2800" dirty="0">
                <a:solidFill>
                  <a:schemeClr val="tx2"/>
                </a:solidFill>
                <a:latin typeface="Calibri" pitchFamily="34" charset="0"/>
              </a:rPr>
              <a:t>الأوراق المالية المدرجة في بورصة الأوراق </a:t>
            </a:r>
            <a:r>
              <a:rPr lang="ar-KW" sz="2800" dirty="0" smtClean="0">
                <a:solidFill>
                  <a:schemeClr val="tx2"/>
                </a:solidFill>
                <a:latin typeface="Calibri" pitchFamily="34" charset="0"/>
              </a:rPr>
              <a:t>المالية، وعلى سبيل المثال:</a:t>
            </a:r>
          </a:p>
          <a:p>
            <a:pPr marL="1714500" lvl="3" indent="-457200" algn="just" rtl="1" fontAlgn="base">
              <a:spcBef>
                <a:spcPct val="0"/>
              </a:spcBef>
              <a:spcAft>
                <a:spcPts val="600"/>
              </a:spcAft>
              <a:buFont typeface="Courier New" panose="02070309020205020404" pitchFamily="49" charset="0"/>
              <a:buChar char="o"/>
            </a:pPr>
            <a:r>
              <a:rPr lang="ar-KW" sz="2800" dirty="0" smtClean="0">
                <a:solidFill>
                  <a:schemeClr val="tx2"/>
                </a:solidFill>
                <a:latin typeface="Calibri" pitchFamily="34" charset="0"/>
              </a:rPr>
              <a:t>الأسهم</a:t>
            </a:r>
          </a:p>
          <a:p>
            <a:pPr marL="1714500" lvl="3" indent="-457200" algn="just" rtl="1" fontAlgn="base">
              <a:spcBef>
                <a:spcPct val="0"/>
              </a:spcBef>
              <a:spcAft>
                <a:spcPts val="600"/>
              </a:spcAft>
              <a:buFont typeface="Courier New" panose="02070309020205020404" pitchFamily="49" charset="0"/>
              <a:buChar char="o"/>
            </a:pPr>
            <a:r>
              <a:rPr lang="ar-KW" sz="2800" dirty="0" smtClean="0">
                <a:solidFill>
                  <a:schemeClr val="tx2"/>
                </a:solidFill>
                <a:latin typeface="Calibri" pitchFamily="34" charset="0"/>
              </a:rPr>
              <a:t>السندات</a:t>
            </a:r>
          </a:p>
          <a:p>
            <a:pPr marL="1714500" lvl="3" indent="-457200" algn="just" rtl="1" fontAlgn="base">
              <a:spcBef>
                <a:spcPct val="0"/>
              </a:spcBef>
              <a:spcAft>
                <a:spcPts val="600"/>
              </a:spcAft>
              <a:buFont typeface="Courier New" panose="02070309020205020404" pitchFamily="49" charset="0"/>
              <a:buChar char="o"/>
            </a:pPr>
            <a:r>
              <a:rPr lang="ar-KW" sz="2800" dirty="0" smtClean="0">
                <a:solidFill>
                  <a:schemeClr val="tx2"/>
                </a:solidFill>
                <a:latin typeface="Calibri" pitchFamily="34" charset="0"/>
              </a:rPr>
              <a:t>الصكوك</a:t>
            </a:r>
          </a:p>
          <a:p>
            <a:pPr marL="1714500" lvl="3" indent="-457200" algn="just" rtl="1" fontAlgn="base">
              <a:spcBef>
                <a:spcPct val="0"/>
              </a:spcBef>
              <a:spcAft>
                <a:spcPts val="600"/>
              </a:spcAft>
              <a:buFont typeface="Courier New" panose="02070309020205020404" pitchFamily="49" charset="0"/>
              <a:buChar char="o"/>
            </a:pPr>
            <a:r>
              <a:rPr lang="ar-KW" sz="2800" dirty="0" smtClean="0">
                <a:solidFill>
                  <a:schemeClr val="tx2"/>
                </a:solidFill>
                <a:latin typeface="Calibri" pitchFamily="34" charset="0"/>
              </a:rPr>
              <a:t>وحدات نظام الاستثمار الجماعي</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4780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محددات المعلومات الداخلية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1400" b="1" dirty="0" smtClean="0">
              <a:solidFill>
                <a:schemeClr val="tx2"/>
              </a:solidFill>
              <a:latin typeface="Calibri" pitchFamily="34" charset="0"/>
            </a:endParaRPr>
          </a:p>
          <a:p>
            <a:pPr marL="400050" lvl="1" indent="0" algn="just" rtl="1" fontAlgn="base">
              <a:spcBef>
                <a:spcPct val="0"/>
              </a:spcBef>
              <a:spcAft>
                <a:spcPts val="600"/>
              </a:spcAft>
              <a:buNone/>
            </a:pPr>
            <a:r>
              <a:rPr lang="ar-KW" dirty="0" smtClean="0">
                <a:solidFill>
                  <a:schemeClr val="tx2"/>
                </a:solidFill>
                <a:latin typeface="Calibri" pitchFamily="34" charset="0"/>
              </a:rPr>
              <a:t>2) أن </a:t>
            </a:r>
            <a:r>
              <a:rPr lang="ar-KW" dirty="0">
                <a:solidFill>
                  <a:schemeClr val="tx2"/>
                </a:solidFill>
                <a:latin typeface="Calibri" pitchFamily="34" charset="0"/>
              </a:rPr>
              <a:t>تكون المعلومة الداخلية غير معلنة</a:t>
            </a:r>
          </a:p>
          <a:p>
            <a:pPr marL="400050" lvl="1" indent="0" algn="just" rtl="1" fontAlgn="base">
              <a:spcBef>
                <a:spcPct val="0"/>
              </a:spcBef>
              <a:spcAft>
                <a:spcPts val="600"/>
              </a:spcAft>
              <a:buNone/>
            </a:pPr>
            <a:endParaRPr lang="ar-KW" sz="1400" dirty="0">
              <a:solidFill>
                <a:schemeClr val="tx2"/>
              </a:solidFill>
              <a:latin typeface="Calibri" pitchFamily="34" charset="0"/>
            </a:endParaRPr>
          </a:p>
          <a:p>
            <a:pPr marL="800100" lvl="2" indent="0" algn="just" rtl="1" fontAlgn="base">
              <a:spcBef>
                <a:spcPct val="0"/>
              </a:spcBef>
              <a:spcAft>
                <a:spcPts val="600"/>
              </a:spcAft>
              <a:buNone/>
            </a:pPr>
            <a:r>
              <a:rPr lang="ar-KW" sz="2800" dirty="0">
                <a:solidFill>
                  <a:schemeClr val="tx2"/>
                </a:solidFill>
                <a:latin typeface="Calibri" pitchFamily="34" charset="0"/>
              </a:rPr>
              <a:t>تعتبر المعلومة الداخلية التي يجب المحافظة عليها </a:t>
            </a:r>
            <a:r>
              <a:rPr lang="ar-KW" sz="2800" dirty="0" smtClean="0">
                <a:solidFill>
                  <a:schemeClr val="tx2"/>
                </a:solidFill>
                <a:latin typeface="Calibri" pitchFamily="34" charset="0"/>
              </a:rPr>
              <a:t>وعدم استغلالها </a:t>
            </a:r>
            <a:r>
              <a:rPr lang="ar-KW" sz="2800" b="1" dirty="0" smtClean="0">
                <a:solidFill>
                  <a:schemeClr val="tx2"/>
                </a:solidFill>
                <a:latin typeface="Calibri" pitchFamily="34" charset="0"/>
              </a:rPr>
              <a:t>أن </a:t>
            </a:r>
            <a:r>
              <a:rPr lang="ar-KW" sz="2800" b="1" dirty="0">
                <a:solidFill>
                  <a:schemeClr val="tx2"/>
                </a:solidFill>
                <a:latin typeface="Calibri" pitchFamily="34" charset="0"/>
              </a:rPr>
              <a:t>تكون غير معلنة</a:t>
            </a:r>
            <a:r>
              <a:rPr lang="ar-KW" sz="2800" dirty="0">
                <a:solidFill>
                  <a:schemeClr val="tx2"/>
                </a:solidFill>
                <a:latin typeface="Calibri" pitchFamily="34" charset="0"/>
              </a:rPr>
              <a:t>، أو أن تتصف بالسرية بين عدد محدود من الأشخاص. </a:t>
            </a:r>
          </a:p>
          <a:p>
            <a:pPr marL="800100" lvl="2" indent="0" algn="just" rtl="1" fontAlgn="base">
              <a:spcBef>
                <a:spcPct val="0"/>
              </a:spcBef>
              <a:spcAft>
                <a:spcPts val="600"/>
              </a:spcAft>
              <a:buNone/>
            </a:pPr>
            <a:r>
              <a:rPr lang="ar-KW" sz="2800" dirty="0">
                <a:solidFill>
                  <a:schemeClr val="tx2"/>
                </a:solidFill>
                <a:latin typeface="Calibri" pitchFamily="34" charset="0"/>
              </a:rPr>
              <a:t>كما يجب أن لا تكون تلك المعلومة قد تم الإعلان عنها لعموم الجمهور، ولم تكن متوفرة لهم بأي شكل من الأشكال.</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14221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محددات المعلومات الداخلية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1400" b="1" dirty="0" smtClean="0">
              <a:solidFill>
                <a:schemeClr val="tx2"/>
              </a:solidFill>
              <a:latin typeface="Calibri" pitchFamily="34" charset="0"/>
            </a:endParaRPr>
          </a:p>
          <a:p>
            <a:pPr marL="400050" lvl="1" indent="0" algn="just" rtl="1" fontAlgn="base">
              <a:spcBef>
                <a:spcPct val="0"/>
              </a:spcBef>
              <a:spcAft>
                <a:spcPts val="600"/>
              </a:spcAft>
              <a:buNone/>
            </a:pPr>
            <a:r>
              <a:rPr lang="ar-KW" dirty="0" smtClean="0">
                <a:solidFill>
                  <a:schemeClr val="tx2"/>
                </a:solidFill>
                <a:latin typeface="Calibri" pitchFamily="34" charset="0"/>
              </a:rPr>
              <a:t>3</a:t>
            </a:r>
            <a:r>
              <a:rPr lang="ar-KW" dirty="0">
                <a:solidFill>
                  <a:schemeClr val="tx2"/>
                </a:solidFill>
                <a:latin typeface="Calibri" pitchFamily="34" charset="0"/>
              </a:rPr>
              <a:t>) أن تكون المعلومة الداخلية من شأنها أن تؤثر </a:t>
            </a:r>
            <a:r>
              <a:rPr lang="ar-KW" dirty="0" smtClean="0">
                <a:solidFill>
                  <a:schemeClr val="tx2"/>
                </a:solidFill>
                <a:latin typeface="Calibri" pitchFamily="34" charset="0"/>
              </a:rPr>
              <a:t>جوهرياًّ </a:t>
            </a:r>
            <a:r>
              <a:rPr lang="ar-KW" dirty="0">
                <a:solidFill>
                  <a:schemeClr val="tx2"/>
                </a:solidFill>
                <a:latin typeface="Calibri" pitchFamily="34" charset="0"/>
              </a:rPr>
              <a:t>على أسعار الأوراق المالية</a:t>
            </a:r>
          </a:p>
          <a:p>
            <a:pPr marL="400050" lvl="1" indent="0" algn="just" rtl="1" fontAlgn="base">
              <a:spcBef>
                <a:spcPct val="0"/>
              </a:spcBef>
              <a:spcAft>
                <a:spcPts val="600"/>
              </a:spcAft>
              <a:buNone/>
            </a:pPr>
            <a:endParaRPr lang="ar-KW" sz="1400" dirty="0">
              <a:solidFill>
                <a:schemeClr val="tx2"/>
              </a:solidFill>
              <a:latin typeface="Calibri" pitchFamily="34" charset="0"/>
            </a:endParaRPr>
          </a:p>
          <a:p>
            <a:pPr marL="800100" lvl="2" indent="0" algn="just" rtl="1" fontAlgn="base">
              <a:spcBef>
                <a:spcPct val="0"/>
              </a:spcBef>
              <a:spcAft>
                <a:spcPts val="600"/>
              </a:spcAft>
              <a:buNone/>
            </a:pPr>
            <a:r>
              <a:rPr lang="ar-KW" sz="2600" dirty="0">
                <a:solidFill>
                  <a:schemeClr val="tx2"/>
                </a:solidFill>
                <a:latin typeface="Calibri" pitchFamily="34" charset="0"/>
              </a:rPr>
              <a:t>لا يكفي أن تكون المعلومة داخلية </a:t>
            </a:r>
            <a:r>
              <a:rPr lang="ar-KW" sz="2600" dirty="0" smtClean="0">
                <a:solidFill>
                  <a:schemeClr val="tx2"/>
                </a:solidFill>
                <a:latin typeface="Calibri" pitchFamily="34" charset="0"/>
              </a:rPr>
              <a:t>غير معلنة، </a:t>
            </a:r>
            <a:r>
              <a:rPr lang="ar-KW" sz="2600" dirty="0">
                <a:solidFill>
                  <a:schemeClr val="tx2"/>
                </a:solidFill>
                <a:latin typeface="Calibri" pitchFamily="34" charset="0"/>
              </a:rPr>
              <a:t>حيث يجب أن يكون لهذه المعلومة </a:t>
            </a:r>
            <a:r>
              <a:rPr lang="ar-KW" sz="2600" dirty="0" smtClean="0">
                <a:solidFill>
                  <a:schemeClr val="tx2"/>
                </a:solidFill>
                <a:latin typeface="Calibri" pitchFamily="34" charset="0"/>
              </a:rPr>
              <a:t>أثر جوهري </a:t>
            </a:r>
            <a:r>
              <a:rPr lang="ar-KW" sz="2600" dirty="0">
                <a:solidFill>
                  <a:schemeClr val="tx2"/>
                </a:solidFill>
                <a:latin typeface="Calibri" pitchFamily="34" charset="0"/>
              </a:rPr>
              <a:t>على سعر الورقة المالية </a:t>
            </a:r>
            <a:r>
              <a:rPr lang="ar-KW" sz="2600" dirty="0" smtClean="0">
                <a:solidFill>
                  <a:schemeClr val="tx2"/>
                </a:solidFill>
                <a:latin typeface="Calibri" pitchFamily="34" charset="0"/>
              </a:rPr>
              <a:t>بالارتفاع </a:t>
            </a:r>
            <a:r>
              <a:rPr lang="ar-KW" sz="2600" dirty="0">
                <a:solidFill>
                  <a:schemeClr val="tx2"/>
                </a:solidFill>
                <a:latin typeface="Calibri" pitchFamily="34" charset="0"/>
              </a:rPr>
              <a:t>أو </a:t>
            </a:r>
            <a:r>
              <a:rPr lang="ar-KW" sz="2600" dirty="0" smtClean="0">
                <a:solidFill>
                  <a:schemeClr val="tx2"/>
                </a:solidFill>
                <a:latin typeface="Calibri" pitchFamily="34" charset="0"/>
              </a:rPr>
              <a:t>الانخفاض </a:t>
            </a:r>
            <a:r>
              <a:rPr lang="ar-KW" sz="2600" dirty="0">
                <a:solidFill>
                  <a:schemeClr val="tx2"/>
                </a:solidFill>
                <a:latin typeface="Calibri" pitchFamily="34" charset="0"/>
              </a:rPr>
              <a:t>في حال الإعلان عنها ووصولها للجمهور</a:t>
            </a:r>
            <a:r>
              <a:rPr lang="ar-KW" sz="2600" dirty="0" smtClean="0">
                <a:solidFill>
                  <a:schemeClr val="tx2"/>
                </a:solidFill>
                <a:latin typeface="Calibri" pitchFamily="34" charset="0"/>
              </a:rPr>
              <a:t>.</a:t>
            </a:r>
          </a:p>
          <a:p>
            <a:pPr marL="800100" lvl="2" indent="0" algn="just" rtl="1" fontAlgn="base">
              <a:spcBef>
                <a:spcPct val="0"/>
              </a:spcBef>
              <a:spcAft>
                <a:spcPts val="600"/>
              </a:spcAft>
              <a:buNone/>
            </a:pPr>
            <a:endParaRPr lang="ar-KW" sz="1800" dirty="0">
              <a:solidFill>
                <a:schemeClr val="tx2"/>
              </a:solidFill>
              <a:latin typeface="Calibri" pitchFamily="34" charset="0"/>
            </a:endParaRPr>
          </a:p>
          <a:p>
            <a:pPr marL="800100" lvl="2" indent="0" algn="just" rtl="1" fontAlgn="base">
              <a:spcBef>
                <a:spcPct val="0"/>
              </a:spcBef>
              <a:spcAft>
                <a:spcPts val="600"/>
              </a:spcAft>
              <a:buNone/>
            </a:pPr>
            <a:r>
              <a:rPr lang="ar-KW" sz="2600" dirty="0">
                <a:solidFill>
                  <a:schemeClr val="tx2"/>
                </a:solidFill>
                <a:latin typeface="Calibri" pitchFamily="34" charset="0"/>
              </a:rPr>
              <a:t>بمعنى أن </a:t>
            </a:r>
            <a:r>
              <a:rPr lang="ar-KW" sz="2600" dirty="0" smtClean="0">
                <a:solidFill>
                  <a:schemeClr val="tx2"/>
                </a:solidFill>
                <a:latin typeface="Calibri" pitchFamily="34" charset="0"/>
              </a:rPr>
              <a:t>يدركها أي شخص بالنظر </a:t>
            </a:r>
            <a:r>
              <a:rPr lang="ar-KW" sz="2600" dirty="0">
                <a:solidFill>
                  <a:schemeClr val="tx2"/>
                </a:solidFill>
                <a:latin typeface="Calibri" pitchFamily="34" charset="0"/>
              </a:rPr>
              <a:t>إلى طبيعتها ومحتواها، أن إعلانها أو توفيرها للجمهور يؤثر تأثيراً </a:t>
            </a:r>
            <a:r>
              <a:rPr lang="ar-KW" sz="2600" dirty="0" smtClean="0">
                <a:solidFill>
                  <a:schemeClr val="tx2"/>
                </a:solidFill>
                <a:latin typeface="Calibri" pitchFamily="34" charset="0"/>
              </a:rPr>
              <a:t>جوهرياًّ </a:t>
            </a:r>
            <a:r>
              <a:rPr lang="ar-KW" sz="2600" dirty="0">
                <a:solidFill>
                  <a:schemeClr val="tx2"/>
                </a:solidFill>
                <a:latin typeface="Calibri" pitchFamily="34" charset="0"/>
              </a:rPr>
              <a:t>على سعر الورقة المالية أو قيمتها.</a:t>
            </a:r>
          </a:p>
        </p:txBody>
      </p:sp>
      <p:sp>
        <p:nvSpPr>
          <p:cNvPr id="4" name="Slide Number Placeholder 3"/>
          <p:cNvSpPr>
            <a:spLocks noGrp="1"/>
          </p:cNvSpPr>
          <p:nvPr>
            <p:ph type="sldNum" sz="quarter" idx="12"/>
          </p:nvPr>
        </p:nvSpPr>
        <p:spPr/>
        <p:txBody>
          <a:bodyPr/>
          <a:lstStyle/>
          <a:p>
            <a:fld id="{2E51A151-84BD-4E71-B744-C440629F458B}" type="slidenum">
              <a:rPr lang="en-US" smtClean="0"/>
              <a:pPr/>
              <a:t>13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61842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تعريف الشخص المطلع</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2800" b="1" dirty="0" smtClean="0">
              <a:solidFill>
                <a:schemeClr val="tx2"/>
              </a:solidFill>
              <a:latin typeface="Calibri" pitchFamily="34" charset="0"/>
            </a:endParaRPr>
          </a:p>
          <a:p>
            <a:pPr marL="0" lvl="0" indent="0" algn="just" rtl="1" fontAlgn="base">
              <a:spcBef>
                <a:spcPct val="0"/>
              </a:spcBef>
              <a:spcAft>
                <a:spcPts val="600"/>
              </a:spcAft>
              <a:buNone/>
            </a:pPr>
            <a:endParaRPr lang="ar-KW" sz="2800" b="1" dirty="0" smtClean="0">
              <a:solidFill>
                <a:schemeClr val="tx2"/>
              </a:solidFill>
              <a:latin typeface="Calibri" pitchFamily="34" charset="0"/>
            </a:endParaRPr>
          </a:p>
          <a:p>
            <a:pPr marL="400050" lvl="1" indent="0" algn="just" rtl="1" fontAlgn="base">
              <a:spcBef>
                <a:spcPct val="0"/>
              </a:spcBef>
              <a:spcAft>
                <a:spcPts val="600"/>
              </a:spcAft>
              <a:buNone/>
            </a:pPr>
            <a:r>
              <a:rPr lang="ar-KW" b="1" dirty="0" smtClean="0">
                <a:solidFill>
                  <a:schemeClr val="tx2"/>
                </a:solidFill>
                <a:latin typeface="Calibri" pitchFamily="34" charset="0"/>
              </a:rPr>
              <a:t>يقصد بالشخص المطلع أي شخص اطلع بحكم موقعه على معلومات أو بيانات ذات أثر </a:t>
            </a:r>
            <a:r>
              <a:rPr lang="ar-KW" b="1" dirty="0">
                <a:solidFill>
                  <a:schemeClr val="tx2"/>
                </a:solidFill>
                <a:latin typeface="Calibri" pitchFamily="34" charset="0"/>
              </a:rPr>
              <a:t>جوهري عن شركة مدرجة لم تكن متاحة </a:t>
            </a:r>
            <a:r>
              <a:rPr lang="ar-KW" b="1" dirty="0" smtClean="0">
                <a:solidFill>
                  <a:schemeClr val="tx2"/>
                </a:solidFill>
                <a:latin typeface="Calibri" pitchFamily="34" charset="0"/>
              </a:rPr>
              <a:t>للجمهور.</a:t>
            </a:r>
            <a:endParaRPr lang="ar-KW" b="1"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13087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تعريف الشخص المطلع</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b="1" dirty="0" smtClean="0">
                <a:solidFill>
                  <a:schemeClr val="tx2"/>
                </a:solidFill>
                <a:latin typeface="Calibri" pitchFamily="34" charset="0"/>
              </a:rPr>
              <a:t>ومن صور الأشخاص المطلعين على المعلومات الداخلية والذين يمكن تحديدهم على سبيل المثال لا الحصر ما يلي:-</a:t>
            </a:r>
          </a:p>
          <a:p>
            <a:pPr marL="0" lvl="0" indent="0" algn="just" rtl="1" fontAlgn="base">
              <a:spcBef>
                <a:spcPct val="0"/>
              </a:spcBef>
              <a:spcAft>
                <a:spcPts val="600"/>
              </a:spcAft>
              <a:buNone/>
            </a:pPr>
            <a:endParaRPr lang="ar-KW" sz="2000" b="1" dirty="0" smtClean="0">
              <a:solidFill>
                <a:schemeClr val="tx2"/>
              </a:solidFill>
              <a:latin typeface="Calibri" pitchFamily="34" charset="0"/>
            </a:endParaRPr>
          </a:p>
          <a:p>
            <a:pPr marL="857250" lvl="1" indent="-457200" algn="just" rtl="1" fontAlgn="base">
              <a:spcBef>
                <a:spcPct val="0"/>
              </a:spcBef>
              <a:spcAft>
                <a:spcPts val="600"/>
              </a:spcAft>
              <a:buFont typeface="+mj-lt"/>
              <a:buAutoNum type="arabicParenR"/>
            </a:pPr>
            <a:r>
              <a:rPr lang="ar-KW" dirty="0" smtClean="0">
                <a:solidFill>
                  <a:schemeClr val="tx2"/>
                </a:solidFill>
                <a:latin typeface="Calibri" pitchFamily="34" charset="0"/>
              </a:rPr>
              <a:t>عضو </a:t>
            </a:r>
            <a:r>
              <a:rPr lang="ar-KW" dirty="0">
                <a:solidFill>
                  <a:schemeClr val="tx2"/>
                </a:solidFill>
                <a:latin typeface="Calibri" pitchFamily="34" charset="0"/>
              </a:rPr>
              <a:t>مجلس إدارة، أو مسؤول تنفيذي، أو موظف لدى مصدر ورقة مالية ذات علاقة بالمعلومات الداخلية</a:t>
            </a:r>
            <a:r>
              <a:rPr lang="ar-KW" dirty="0" smtClean="0">
                <a:solidFill>
                  <a:schemeClr val="tx2"/>
                </a:solidFill>
                <a:latin typeface="Calibri" pitchFamily="34" charset="0"/>
              </a:rPr>
              <a:t>.</a:t>
            </a:r>
          </a:p>
          <a:p>
            <a:pPr marL="857250" lvl="1" indent="-457200" algn="just" rtl="1" fontAlgn="base">
              <a:spcBef>
                <a:spcPct val="0"/>
              </a:spcBef>
              <a:spcAft>
                <a:spcPts val="600"/>
              </a:spcAft>
              <a:buFont typeface="+mj-lt"/>
              <a:buAutoNum type="arabicParenR"/>
            </a:pPr>
            <a:endParaRPr lang="ar-KW" sz="1400" dirty="0">
              <a:solidFill>
                <a:schemeClr val="tx2"/>
              </a:solidFill>
              <a:latin typeface="Calibri" pitchFamily="34" charset="0"/>
            </a:endParaRPr>
          </a:p>
          <a:p>
            <a:pPr marL="857250" lvl="1" indent="-457200" algn="just" rtl="1" fontAlgn="base">
              <a:spcBef>
                <a:spcPct val="0"/>
              </a:spcBef>
              <a:spcAft>
                <a:spcPts val="600"/>
              </a:spcAft>
              <a:buFont typeface="+mj-lt"/>
              <a:buAutoNum type="arabicParenR"/>
            </a:pPr>
            <a:r>
              <a:rPr lang="ar-KW" dirty="0" smtClean="0">
                <a:solidFill>
                  <a:schemeClr val="tx2"/>
                </a:solidFill>
                <a:latin typeface="Calibri" pitchFamily="34" charset="0"/>
              </a:rPr>
              <a:t>شخص </a:t>
            </a:r>
            <a:r>
              <a:rPr lang="ar-KW" dirty="0">
                <a:solidFill>
                  <a:schemeClr val="tx2"/>
                </a:solidFill>
                <a:latin typeface="Calibri" pitchFamily="34" charset="0"/>
              </a:rPr>
              <a:t>يحصل على معلومات داخلية من خلال علاقة </a:t>
            </a:r>
            <a:r>
              <a:rPr lang="ar-KW" dirty="0" smtClean="0">
                <a:solidFill>
                  <a:schemeClr val="tx2"/>
                </a:solidFill>
                <a:latin typeface="Calibri" pitchFamily="34" charset="0"/>
              </a:rPr>
              <a:t>عمل.</a:t>
            </a:r>
          </a:p>
          <a:p>
            <a:pPr marL="857250" lvl="1" indent="-457200" algn="just" rtl="1" fontAlgn="base">
              <a:spcBef>
                <a:spcPct val="0"/>
              </a:spcBef>
              <a:spcAft>
                <a:spcPts val="600"/>
              </a:spcAft>
              <a:buFont typeface="+mj-lt"/>
              <a:buAutoNum type="arabicParenR"/>
            </a:pPr>
            <a:endParaRPr lang="ar-KW" sz="1400" dirty="0">
              <a:solidFill>
                <a:schemeClr val="tx2"/>
              </a:solidFill>
              <a:latin typeface="Calibri" pitchFamily="34" charset="0"/>
            </a:endParaRPr>
          </a:p>
          <a:p>
            <a:pPr marL="857250" lvl="1" indent="-457200" algn="just" rtl="1" fontAlgn="base">
              <a:spcBef>
                <a:spcPct val="0"/>
              </a:spcBef>
              <a:spcAft>
                <a:spcPts val="600"/>
              </a:spcAft>
              <a:buFont typeface="+mj-lt"/>
              <a:buAutoNum type="arabicParenR"/>
            </a:pPr>
            <a:r>
              <a:rPr lang="ar-KW" dirty="0" smtClean="0">
                <a:solidFill>
                  <a:schemeClr val="tx2"/>
                </a:solidFill>
                <a:latin typeface="Calibri" pitchFamily="34" charset="0"/>
              </a:rPr>
              <a:t>شخص </a:t>
            </a:r>
            <a:r>
              <a:rPr lang="ar-KW" dirty="0">
                <a:solidFill>
                  <a:schemeClr val="tx2"/>
                </a:solidFill>
                <a:latin typeface="Calibri" pitchFamily="34" charset="0"/>
              </a:rPr>
              <a:t>يحصل على معلومات داخلية من خلال علاقة </a:t>
            </a:r>
            <a:r>
              <a:rPr lang="ar-KW" dirty="0" smtClean="0">
                <a:solidFill>
                  <a:schemeClr val="tx2"/>
                </a:solidFill>
                <a:latin typeface="Calibri" pitchFamily="34" charset="0"/>
              </a:rPr>
              <a:t>تعاقدية.</a:t>
            </a:r>
            <a:endParaRPr lang="ar-KW" dirty="0">
              <a:solidFill>
                <a:schemeClr val="tx2"/>
              </a:solidFill>
              <a:latin typeface="Calibri" pitchFamily="34" charset="0"/>
            </a:endParaRPr>
          </a:p>
          <a:p>
            <a:pPr marL="0" lvl="0" indent="0" algn="just" rtl="1" fontAlgn="base">
              <a:spcBef>
                <a:spcPct val="0"/>
              </a:spcBef>
              <a:spcAft>
                <a:spcPts val="600"/>
              </a:spcAft>
              <a:buNone/>
            </a:pPr>
            <a:endParaRPr lang="ar-KW" b="1"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9252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smtClean="0">
                <a:solidFill>
                  <a:schemeClr val="tx2"/>
                </a:solidFill>
                <a:latin typeface="Sakkal Majalla" pitchFamily="2" charset="-78"/>
                <a:cs typeface="Arial"/>
              </a:rPr>
              <a:t>استغلال المعلومات الداخلية</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dirty="0" smtClean="0">
                <a:solidFill>
                  <a:schemeClr val="tx2"/>
                </a:solidFill>
              </a:rPr>
              <a:t>يقصد باستغلال المعلومات الداخلية قيامُ الشخص بالتداول على ورقة مالية بناءً على علمه أو اطلاعه على معلومة ذات أثر جوهري يتعلق بالورقة المالية محل التداول، ولا تكون متوافرة لعموم المتداولين ولم يتم الإعلان عنها، وأن المتداول يدرك بأن المعلومة التي حصل عليها سيكون لها تأثير على سعر الورقة المالية.</a:t>
            </a:r>
          </a:p>
          <a:p>
            <a:pPr marL="0" lvl="0" indent="0" algn="just" rtl="1" fontAlgn="base">
              <a:spcBef>
                <a:spcPct val="0"/>
              </a:spcBef>
              <a:spcAft>
                <a:spcPts val="600"/>
              </a:spcAft>
              <a:buNone/>
            </a:pPr>
            <a:endParaRPr lang="ar-KW" sz="2800" dirty="0">
              <a:solidFill>
                <a:schemeClr val="tx2"/>
              </a:solidFill>
            </a:endParaRPr>
          </a:p>
          <a:p>
            <a:pPr marL="0" lvl="0" indent="0" algn="just" rtl="1" fontAlgn="base">
              <a:spcBef>
                <a:spcPct val="0"/>
              </a:spcBef>
              <a:spcAft>
                <a:spcPts val="600"/>
              </a:spcAft>
              <a:buNone/>
            </a:pPr>
            <a:r>
              <a:rPr lang="ar-KW" sz="2800" dirty="0" smtClean="0">
                <a:solidFill>
                  <a:schemeClr val="tx2"/>
                </a:solidFill>
              </a:rPr>
              <a:t>وقد يقوم الشخص باستغلال المعلومات الداخلية التي حصل عليها لتحقيق انتفاع أو مصلحة شخصية له، أو قد يقوم بإعطاء مشورة لشخص آخر يقوم بالتداول على تلك الورقة المالية بناءً على هذه المعلومة.</a:t>
            </a:r>
            <a:endParaRPr lang="en-US" sz="28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16</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04045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a:solidFill>
                  <a:schemeClr val="tx2"/>
                </a:solidFill>
                <a:latin typeface="Sakkal Majalla" pitchFamily="2" charset="-78"/>
                <a:cs typeface="Arial"/>
              </a:rPr>
              <a:t>أمثلة على حالات استغلال المعلومات الداخلية</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b="1" u="sng" dirty="0" smtClean="0">
                <a:solidFill>
                  <a:schemeClr val="tx2"/>
                </a:solidFill>
              </a:rPr>
              <a:t>مثال رقم (1)</a:t>
            </a:r>
          </a:p>
          <a:p>
            <a:pPr marL="0" lvl="0" indent="0" algn="just" rtl="1" fontAlgn="base">
              <a:spcBef>
                <a:spcPct val="0"/>
              </a:spcBef>
              <a:spcAft>
                <a:spcPts val="600"/>
              </a:spcAft>
              <a:buNone/>
            </a:pPr>
            <a:endParaRPr lang="ar-KW" sz="1200" dirty="0">
              <a:solidFill>
                <a:schemeClr val="tx2"/>
              </a:solidFill>
            </a:endParaRPr>
          </a:p>
          <a:p>
            <a:pPr marL="0" lvl="0" indent="0" algn="just" rtl="1" fontAlgn="base">
              <a:spcBef>
                <a:spcPct val="0"/>
              </a:spcBef>
              <a:spcAft>
                <a:spcPts val="600"/>
              </a:spcAft>
              <a:buNone/>
            </a:pPr>
            <a:r>
              <a:rPr lang="ar-KW" sz="2800" dirty="0" smtClean="0">
                <a:solidFill>
                  <a:schemeClr val="tx2"/>
                </a:solidFill>
              </a:rPr>
              <a:t>قيام أحد مسئولي شركة مدرجة بشراء ورقة مالية لنفس الشركة، وذلك بعد اطل</a:t>
            </a:r>
            <a:r>
              <a:rPr lang="ar-KW" sz="2800" dirty="0">
                <a:solidFill>
                  <a:schemeClr val="tx2"/>
                </a:solidFill>
              </a:rPr>
              <a:t>اعه بحكم طبيعة عمله على مفاوضات </a:t>
            </a:r>
            <a:r>
              <a:rPr lang="ar-KW" sz="2800" dirty="0" smtClean="0">
                <a:solidFill>
                  <a:schemeClr val="tx2"/>
                </a:solidFill>
              </a:rPr>
              <a:t>نهائية لشركته على بيع أحد أصولها، والتي سينتج عنها تحقيق أرباح للشركة، حيث سيكون لها تأثير مباشر على سعر الورقة المالية.</a:t>
            </a:r>
          </a:p>
          <a:p>
            <a:pPr marL="0" lvl="0" indent="0" algn="just" rtl="1" fontAlgn="base">
              <a:spcBef>
                <a:spcPct val="0"/>
              </a:spcBef>
              <a:spcAft>
                <a:spcPts val="600"/>
              </a:spcAft>
              <a:buNone/>
            </a:pPr>
            <a:endParaRPr lang="ar-KW" sz="2800" dirty="0" smtClean="0">
              <a:solidFill>
                <a:schemeClr val="tx2"/>
              </a:solidFill>
            </a:endParaRPr>
          </a:p>
          <a:p>
            <a:pPr marL="0" lvl="0" indent="0" algn="just" rtl="1" fontAlgn="base">
              <a:spcBef>
                <a:spcPct val="0"/>
              </a:spcBef>
              <a:spcAft>
                <a:spcPts val="600"/>
              </a:spcAft>
              <a:buNone/>
            </a:pPr>
            <a:r>
              <a:rPr lang="ar-KW" sz="2800" dirty="0" smtClean="0">
                <a:solidFill>
                  <a:schemeClr val="tx2"/>
                </a:solidFill>
              </a:rPr>
              <a:t>فبالتالي يكون الموظف المسؤول في </a:t>
            </a:r>
            <a:r>
              <a:rPr lang="ar-KW" sz="2800" dirty="0">
                <a:solidFill>
                  <a:schemeClr val="tx2"/>
                </a:solidFill>
              </a:rPr>
              <a:t>الشركة قد انتفع بهذه المعلومة غير المتاحة لعموم المتداولين في بورصة ال</a:t>
            </a:r>
            <a:r>
              <a:rPr lang="ar-KW" sz="2800" dirty="0" smtClean="0">
                <a:solidFill>
                  <a:schemeClr val="tx2"/>
                </a:solidFill>
              </a:rPr>
              <a:t>أوراق المالية.</a:t>
            </a:r>
            <a:endParaRPr lang="en-US" sz="28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17</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6163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a:solidFill>
                  <a:schemeClr val="tx2"/>
                </a:solidFill>
                <a:latin typeface="Sakkal Majalla" pitchFamily="2" charset="-78"/>
                <a:cs typeface="Arial"/>
              </a:rPr>
              <a:t>أمثلة على حالات استغلال المعلومات الداخلية</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b="1" u="sng" dirty="0" smtClean="0">
                <a:solidFill>
                  <a:schemeClr val="tx2"/>
                </a:solidFill>
              </a:rPr>
              <a:t>مثال رقم (2)</a:t>
            </a:r>
          </a:p>
          <a:p>
            <a:pPr marL="0" lvl="0" indent="0" algn="just" rtl="1" fontAlgn="base">
              <a:spcBef>
                <a:spcPct val="0"/>
              </a:spcBef>
              <a:spcAft>
                <a:spcPts val="600"/>
              </a:spcAft>
              <a:buNone/>
            </a:pPr>
            <a:endParaRPr lang="ar-KW" sz="1200" dirty="0">
              <a:solidFill>
                <a:schemeClr val="tx2"/>
              </a:solidFill>
            </a:endParaRPr>
          </a:p>
          <a:p>
            <a:pPr marL="0" lvl="0" indent="0" algn="just" rtl="1" fontAlgn="base">
              <a:spcBef>
                <a:spcPct val="0"/>
              </a:spcBef>
              <a:spcAft>
                <a:spcPts val="600"/>
              </a:spcAft>
              <a:buNone/>
            </a:pPr>
            <a:r>
              <a:rPr lang="ar-KW" sz="2800" dirty="0" smtClean="0">
                <a:solidFill>
                  <a:schemeClr val="tx2"/>
                </a:solidFill>
              </a:rPr>
              <a:t>قيام عضو مجلس إدارة في شركة مدرجة بإعلام صديق شخصي له بأن الشركة فازت بعقد ضخم ولم يتم الإعلان عنه لحين الإنتهاء من الإجراءات الرسمية، وبعد ذلك قام الصديق بشراء الورقة المالية للشركة المعنية.</a:t>
            </a:r>
          </a:p>
          <a:p>
            <a:pPr marL="0" lvl="0" indent="0" algn="just" rtl="1" fontAlgn="base">
              <a:spcBef>
                <a:spcPct val="0"/>
              </a:spcBef>
              <a:spcAft>
                <a:spcPts val="600"/>
              </a:spcAft>
              <a:buNone/>
            </a:pPr>
            <a:endParaRPr lang="ar-KW" sz="2800" dirty="0" smtClean="0">
              <a:solidFill>
                <a:schemeClr val="tx2"/>
              </a:solidFill>
            </a:endParaRPr>
          </a:p>
          <a:p>
            <a:pPr marL="0" lvl="0" indent="0" algn="just" rtl="1" fontAlgn="base">
              <a:spcBef>
                <a:spcPct val="0"/>
              </a:spcBef>
              <a:spcAft>
                <a:spcPts val="600"/>
              </a:spcAft>
              <a:buNone/>
            </a:pPr>
            <a:r>
              <a:rPr lang="ar-KW" sz="2800" dirty="0" smtClean="0">
                <a:solidFill>
                  <a:schemeClr val="tx2"/>
                </a:solidFill>
              </a:rPr>
              <a:t>فبالتالي يكون صديق عضو مجلس الإدارة قد </a:t>
            </a:r>
            <a:r>
              <a:rPr lang="ar-KW" sz="2800" dirty="0">
                <a:solidFill>
                  <a:schemeClr val="tx2"/>
                </a:solidFill>
              </a:rPr>
              <a:t>انتفع بهذه المعلومة غير المتاحة لعموم المتداولين في بورصة الأوراق الم</a:t>
            </a:r>
            <a:r>
              <a:rPr lang="ar-KW" sz="2800" dirty="0" smtClean="0">
                <a:solidFill>
                  <a:schemeClr val="tx2"/>
                </a:solidFill>
              </a:rPr>
              <a:t>الية.</a:t>
            </a:r>
            <a:endParaRPr lang="en-US" sz="28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18</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130481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a:solidFill>
                  <a:schemeClr val="tx2"/>
                </a:solidFill>
                <a:latin typeface="Sakkal Majalla" pitchFamily="2" charset="-78"/>
                <a:cs typeface="Arial"/>
              </a:rPr>
              <a:t>أمثلة على حالات استغلال المعلومات الداخلية</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b="1" u="sng" dirty="0" smtClean="0">
                <a:solidFill>
                  <a:schemeClr val="tx2"/>
                </a:solidFill>
              </a:rPr>
              <a:t>مثال رقم (3)</a:t>
            </a:r>
          </a:p>
          <a:p>
            <a:pPr marL="0" lvl="0" indent="0" algn="just" rtl="1" fontAlgn="base">
              <a:spcBef>
                <a:spcPct val="0"/>
              </a:spcBef>
              <a:spcAft>
                <a:spcPts val="600"/>
              </a:spcAft>
              <a:buNone/>
            </a:pPr>
            <a:endParaRPr lang="ar-KW" sz="1200" dirty="0">
              <a:solidFill>
                <a:schemeClr val="tx2"/>
              </a:solidFill>
            </a:endParaRPr>
          </a:p>
          <a:p>
            <a:pPr marL="0" lvl="0" indent="0" algn="just" rtl="1" fontAlgn="base">
              <a:spcBef>
                <a:spcPct val="0"/>
              </a:spcBef>
              <a:spcAft>
                <a:spcPts val="600"/>
              </a:spcAft>
              <a:buNone/>
            </a:pPr>
            <a:r>
              <a:rPr lang="ar-KW" sz="2800" dirty="0" smtClean="0">
                <a:solidFill>
                  <a:schemeClr val="tx2"/>
                </a:solidFill>
              </a:rPr>
              <a:t>قيام أحد مدراء الصناديق </a:t>
            </a:r>
            <a:r>
              <a:rPr lang="ar-KW" sz="2800" dirty="0" err="1" smtClean="0">
                <a:solidFill>
                  <a:schemeClr val="tx2"/>
                </a:solidFill>
              </a:rPr>
              <a:t>الاسثمارية</a:t>
            </a:r>
            <a:r>
              <a:rPr lang="ar-KW" sz="2800" dirty="0" smtClean="0">
                <a:solidFill>
                  <a:schemeClr val="tx2"/>
                </a:solidFill>
              </a:rPr>
              <a:t> بتنفيذ صفقات بيع على ورقة مالية مدرجة للشركة المديرة للصندوق أو إحدى الشركات التابعة لها بعد علمه بفرض غرامة مالية على الشركة أو إحدى الشركات التابعة لها قبل الإعلان عنها لعموم المتداولين، وهو يدرك بأن هذه المعلومة سيكون لها تأثير سلبي على هذه الورقة المالية.</a:t>
            </a:r>
          </a:p>
          <a:p>
            <a:pPr marL="0" lvl="0" indent="0" algn="just" rtl="1" fontAlgn="base">
              <a:spcBef>
                <a:spcPct val="0"/>
              </a:spcBef>
              <a:spcAft>
                <a:spcPts val="600"/>
              </a:spcAft>
              <a:buNone/>
            </a:pPr>
            <a:endParaRPr lang="ar-KW" sz="2800" dirty="0" smtClean="0">
              <a:solidFill>
                <a:schemeClr val="tx2"/>
              </a:solidFill>
            </a:endParaRPr>
          </a:p>
          <a:p>
            <a:pPr marL="0" lvl="0" indent="0" algn="just" rtl="1" fontAlgn="base">
              <a:spcBef>
                <a:spcPct val="0"/>
              </a:spcBef>
              <a:spcAft>
                <a:spcPts val="600"/>
              </a:spcAft>
              <a:buNone/>
            </a:pPr>
            <a:r>
              <a:rPr lang="ar-KW" sz="2800" dirty="0" smtClean="0">
                <a:solidFill>
                  <a:schemeClr val="tx2"/>
                </a:solidFill>
              </a:rPr>
              <a:t>فبالتالي يكون مدير الصندوق استغل هذه </a:t>
            </a:r>
            <a:r>
              <a:rPr lang="ar-KW" sz="2800" dirty="0">
                <a:solidFill>
                  <a:schemeClr val="tx2"/>
                </a:solidFill>
              </a:rPr>
              <a:t>المعلومة غير المتاحة لعموم المتداولين في بورصة الأوراق المالية.</a:t>
            </a:r>
            <a:endParaRPr lang="en-US" sz="28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19</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12204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dirty="0">
                <a:solidFill>
                  <a:schemeClr val="tx2"/>
                </a:solidFill>
                <a:latin typeface="Calibri" pitchFamily="34" charset="0"/>
              </a:rPr>
              <a:t>تهدف هذه الورشة </a:t>
            </a:r>
            <a:r>
              <a:rPr lang="ar-KW" sz="2800" dirty="0" smtClean="0">
                <a:solidFill>
                  <a:schemeClr val="tx2"/>
                </a:solidFill>
                <a:latin typeface="Calibri" pitchFamily="34" charset="0"/>
              </a:rPr>
              <a:t>إلى تعريف </a:t>
            </a:r>
            <a:r>
              <a:rPr lang="ar-KW" sz="2800" dirty="0">
                <a:solidFill>
                  <a:schemeClr val="tx2"/>
                </a:solidFill>
                <a:latin typeface="Calibri" pitchFamily="34" charset="0"/>
              </a:rPr>
              <a:t>وتوعية كل من المتداولين والمستثمرين في بورصة الأوراق </a:t>
            </a:r>
            <a:r>
              <a:rPr lang="ar-KW" sz="2800" dirty="0" smtClean="0">
                <a:solidFill>
                  <a:schemeClr val="tx2"/>
                </a:solidFill>
                <a:latin typeface="Calibri" pitchFamily="34" charset="0"/>
              </a:rPr>
              <a:t>المالية، </a:t>
            </a:r>
            <a:r>
              <a:rPr lang="ar-KW" sz="2800" dirty="0">
                <a:solidFill>
                  <a:schemeClr val="tx2"/>
                </a:solidFill>
                <a:latin typeface="Calibri" pitchFamily="34" charset="0"/>
              </a:rPr>
              <a:t>وكذلك العاملين والموظفين في الشركات المدرجة في بورصة الأوراق المالية بأهمية المعلومات </a:t>
            </a:r>
            <a:r>
              <a:rPr lang="ar-KW" sz="2800" dirty="0" smtClean="0">
                <a:solidFill>
                  <a:schemeClr val="tx2"/>
                </a:solidFill>
                <a:latin typeface="Calibri" pitchFamily="34" charset="0"/>
              </a:rPr>
              <a:t>الداخلية، </a:t>
            </a:r>
            <a:r>
              <a:rPr lang="ar-KW" sz="2800" dirty="0">
                <a:solidFill>
                  <a:schemeClr val="tx2"/>
                </a:solidFill>
                <a:latin typeface="Calibri" pitchFamily="34" charset="0"/>
              </a:rPr>
              <a:t>فضلاً عن السلوك والممارسة غير السليمة المتمثلة باستغلال هذه المعلومات الداخلية في التداول أو إفشائها لأشخاص آخرين غير مطلعين </a:t>
            </a:r>
            <a:r>
              <a:rPr lang="ar-KW" sz="2800" dirty="0" smtClean="0">
                <a:solidFill>
                  <a:schemeClr val="tx2"/>
                </a:solidFill>
                <a:latin typeface="Calibri" pitchFamily="34" charset="0"/>
              </a:rPr>
              <a:t>عليها، </a:t>
            </a:r>
            <a:r>
              <a:rPr lang="ar-KW" sz="2800" dirty="0">
                <a:solidFill>
                  <a:schemeClr val="tx2"/>
                </a:solidFill>
                <a:latin typeface="Calibri" pitchFamily="34" charset="0"/>
              </a:rPr>
              <a:t>وذلك وفقاً لما جاء في القانون رقم 7 لسنة 2010 بشأن إنشاء هيئة أسواق المال وتنظيم نشاط الأوراق المالية ولائحته التنفيذية والقرارات والتعليمات الصادرة </a:t>
            </a:r>
            <a:r>
              <a:rPr lang="ar-KW" sz="2800" dirty="0" smtClean="0">
                <a:solidFill>
                  <a:schemeClr val="tx2"/>
                </a:solidFill>
                <a:latin typeface="Calibri" pitchFamily="34" charset="0"/>
              </a:rPr>
              <a:t>عن الهيئة </a:t>
            </a:r>
            <a:r>
              <a:rPr lang="ar-KW" sz="2800" dirty="0">
                <a:solidFill>
                  <a:schemeClr val="tx2"/>
                </a:solidFill>
                <a:latin typeface="Calibri" pitchFamily="34" charset="0"/>
              </a:rPr>
              <a:t>في هذا الشأن.</a:t>
            </a: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6413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a:solidFill>
                  <a:schemeClr val="tx2"/>
                </a:solidFill>
                <a:latin typeface="Sakkal Majalla" pitchFamily="2" charset="-78"/>
                <a:cs typeface="Arial"/>
              </a:rPr>
              <a:t>أمثلة على حالات استغلال المعلومات الداخلية</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b="1" u="sng" dirty="0" smtClean="0">
                <a:solidFill>
                  <a:schemeClr val="tx2"/>
                </a:solidFill>
              </a:rPr>
              <a:t>الخلاصة</a:t>
            </a:r>
          </a:p>
          <a:p>
            <a:pPr marL="0" lvl="0" indent="0" algn="just" rtl="1" fontAlgn="base">
              <a:spcBef>
                <a:spcPct val="0"/>
              </a:spcBef>
              <a:spcAft>
                <a:spcPts val="600"/>
              </a:spcAft>
              <a:buNone/>
            </a:pPr>
            <a:endParaRPr lang="ar-KW" sz="1200" dirty="0">
              <a:solidFill>
                <a:schemeClr val="tx2"/>
              </a:solidFill>
            </a:endParaRPr>
          </a:p>
          <a:p>
            <a:pPr marL="0" lvl="0" indent="0" algn="just" rtl="1" fontAlgn="base">
              <a:spcBef>
                <a:spcPct val="0"/>
              </a:spcBef>
              <a:spcAft>
                <a:spcPts val="600"/>
              </a:spcAft>
              <a:buNone/>
            </a:pPr>
            <a:r>
              <a:rPr lang="ar-KW" sz="2800" dirty="0" smtClean="0">
                <a:solidFill>
                  <a:schemeClr val="tx2"/>
                </a:solidFill>
              </a:rPr>
              <a:t>يتبين من الأمثلة السابق ذكرها استغلال وانتفاع فئة من المتداولين من معلومات داخلية غير متاحة لعموم المتداولين، وأنهم قاموا على إثرها باتخاذ قرار استثماري بناءً عليها، </a:t>
            </a:r>
            <a:r>
              <a:rPr lang="ar-KW" sz="2800" dirty="0">
                <a:solidFill>
                  <a:schemeClr val="tx2"/>
                </a:solidFill>
              </a:rPr>
              <a:t>في حين أن عموم المتداولين يجهلون عن </a:t>
            </a:r>
            <a:r>
              <a:rPr lang="ar-KW" sz="2800" dirty="0" smtClean="0">
                <a:solidFill>
                  <a:schemeClr val="tx2"/>
                </a:solidFill>
              </a:rPr>
              <a:t>المعلومة، </a:t>
            </a:r>
            <a:r>
              <a:rPr lang="ar-KW" sz="2800" dirty="0">
                <a:solidFill>
                  <a:schemeClr val="tx2"/>
                </a:solidFill>
              </a:rPr>
              <a:t>والتي لو كانوا يعلمونها </a:t>
            </a:r>
            <a:r>
              <a:rPr lang="ar-KW" sz="2800" dirty="0" smtClean="0">
                <a:solidFill>
                  <a:schemeClr val="tx2"/>
                </a:solidFill>
              </a:rPr>
              <a:t>لتغيرت قراراتهم الاستثمارية بناءً على هذه المعلومة.</a:t>
            </a:r>
          </a:p>
          <a:p>
            <a:pPr marL="0" lvl="0" indent="0" algn="just" rtl="1" fontAlgn="base">
              <a:spcBef>
                <a:spcPct val="0"/>
              </a:spcBef>
              <a:spcAft>
                <a:spcPts val="600"/>
              </a:spcAft>
              <a:buNone/>
            </a:pPr>
            <a:r>
              <a:rPr lang="ar-KW" sz="2800" dirty="0" smtClean="0">
                <a:solidFill>
                  <a:schemeClr val="tx2"/>
                </a:solidFill>
              </a:rPr>
              <a:t>وأن هذا السلوك لا يحقق العدالة بين المتداولين في بورصة الأوراق المالية.</a:t>
            </a:r>
            <a:endParaRPr lang="en-US" sz="2800"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20</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7965849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lvl="0" algn="r" rtl="1" fontAlgn="base">
              <a:spcAft>
                <a:spcPct val="0"/>
              </a:spcAft>
            </a:pPr>
            <a:r>
              <a:rPr lang="ar-KW" sz="3200" b="1" dirty="0">
                <a:solidFill>
                  <a:schemeClr val="tx2"/>
                </a:solidFill>
                <a:latin typeface="Sakkal Majalla" pitchFamily="2" charset="-78"/>
                <a:cs typeface="Arial"/>
              </a:rPr>
              <a:t>تجريم استغلال المعلومات الداخلية</a:t>
            </a:r>
            <a:endParaRPr lang="en-US" sz="3200" b="1" dirty="0">
              <a:solidFill>
                <a:schemeClr val="tx2"/>
              </a:solidFill>
              <a:latin typeface="Sakkal Majalla" pitchFamily="2" charset="-78"/>
              <a:cs typeface="Arial" charset="0"/>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1400" b="1" dirty="0" smtClean="0">
              <a:solidFill>
                <a:schemeClr val="tx2"/>
              </a:solidFill>
            </a:endParaRPr>
          </a:p>
          <a:p>
            <a:pPr marL="0" lvl="0" indent="0" algn="just" rtl="1" fontAlgn="base">
              <a:spcBef>
                <a:spcPct val="0"/>
              </a:spcBef>
              <a:spcAft>
                <a:spcPts val="600"/>
              </a:spcAft>
              <a:buNone/>
            </a:pPr>
            <a:r>
              <a:rPr lang="ar-KW" sz="2800" b="1" dirty="0" smtClean="0">
                <a:solidFill>
                  <a:schemeClr val="tx2"/>
                </a:solidFill>
              </a:rPr>
              <a:t>ختاماً ونظراً لخطورة هذه الممارسة غير السليمة قام المشرع بتغليظ العقوبة على كل من قام باستغلال المعلومات الداخلية، حيث تظمنت المادة (118) من القانون رقم 7 لسنة 2010 بشأن إنشاء هيئة أسواق المال وتنظيم نشاط الأوراق المالية عقوبات </a:t>
            </a:r>
            <a:r>
              <a:rPr lang="ar-KW" sz="2800" b="1" dirty="0">
                <a:solidFill>
                  <a:schemeClr val="tx2"/>
                </a:solidFill>
              </a:rPr>
              <a:t>تصل بالحبس مدة لا تتجاوز خمس سنوات وبالغرامة التي لا تقل عن قيمة المنفعة المحققة أو الخسائر التي تم تجنبها أو مبلغ عشرة آلاف دينار أيهما أعلى ولا تتجاوز ثلاث أضعاف قيمة المنفعة المحققة أو الخسائر التي تم تجنبها أو مبلغ مائة ألف دينار أيهما أعلى أو بإحدى هاتين العقوبتين.</a:t>
            </a:r>
            <a:endParaRPr lang="en-US" sz="2800" b="1" dirty="0">
              <a:solidFill>
                <a:schemeClr val="tx2"/>
              </a:solidFill>
            </a:endParaRPr>
          </a:p>
        </p:txBody>
      </p:sp>
      <p:sp>
        <p:nvSpPr>
          <p:cNvPr id="4" name="Slide Number Placeholder 3"/>
          <p:cNvSpPr>
            <a:spLocks noGrp="1"/>
          </p:cNvSpPr>
          <p:nvPr>
            <p:ph type="sldNum" sz="quarter" idx="12"/>
          </p:nvPr>
        </p:nvSpPr>
        <p:spPr/>
        <p:txBody>
          <a:bodyPr/>
          <a:lstStyle/>
          <a:p>
            <a:fld id="{2E51A151-84BD-4E71-B744-C440629F458B}" type="slidenum">
              <a:rPr lang="en-US">
                <a:solidFill>
                  <a:prstClr val="black">
                    <a:tint val="75000"/>
                  </a:prstClr>
                </a:solidFill>
              </a:rPr>
              <a:pPr/>
              <a:t>21</a:t>
            </a:fld>
            <a:endParaRPr lang="en-US" dirty="0">
              <a:solidFill>
                <a:prstClr val="black">
                  <a:tint val="75000"/>
                </a:prstClr>
              </a:solidFill>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257797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smtClean="0">
                <a:solidFill>
                  <a:srgbClr val="8C8A26"/>
                </a:solidFill>
                <a:cs typeface="+mn-cs"/>
              </a:rPr>
              <a:t>شــكــراً</a:t>
            </a:r>
            <a:endParaRPr lang="en-GB" sz="6600" dirty="0"/>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r>
              <a:rPr lang="ar-KW" sz="2800" dirty="0">
                <a:solidFill>
                  <a:schemeClr val="tx2"/>
                </a:solidFill>
                <a:latin typeface="Calibri" pitchFamily="34" charset="0"/>
              </a:rPr>
              <a:t>كما أن دور هيئة أسواق المال يتحدد ضمن نطاق الأهداف التي </a:t>
            </a:r>
            <a:r>
              <a:rPr lang="ar-KW" sz="2800" dirty="0" smtClean="0">
                <a:solidFill>
                  <a:schemeClr val="tx2"/>
                </a:solidFill>
                <a:latin typeface="Calibri" pitchFamily="34" charset="0"/>
              </a:rPr>
              <a:t>أُنشِئَتْ </a:t>
            </a:r>
            <a:r>
              <a:rPr lang="ar-KW" sz="2800" dirty="0">
                <a:solidFill>
                  <a:schemeClr val="tx2"/>
                </a:solidFill>
                <a:latin typeface="Calibri" pitchFamily="34" charset="0"/>
              </a:rPr>
              <a:t>من أجلها، والتي منها</a:t>
            </a:r>
            <a:r>
              <a:rPr lang="ar-KW" sz="2800" dirty="0" smtClean="0">
                <a:solidFill>
                  <a:schemeClr val="tx2"/>
                </a:solidFill>
                <a:latin typeface="Calibri" pitchFamily="34" charset="0"/>
              </a:rPr>
              <a:t>:-</a:t>
            </a:r>
          </a:p>
          <a:p>
            <a:pPr marL="0" lvl="0" indent="0" algn="just" rtl="1" fontAlgn="base">
              <a:spcBef>
                <a:spcPct val="0"/>
              </a:spcBef>
              <a:spcAft>
                <a:spcPts val="600"/>
              </a:spcAft>
              <a:buNone/>
            </a:pPr>
            <a:endParaRPr lang="ar-KW" sz="2800" dirty="0">
              <a:solidFill>
                <a:schemeClr val="tx2"/>
              </a:solidFill>
              <a:latin typeface="Calibri" pitchFamily="34" charset="0"/>
            </a:endParaRPr>
          </a:p>
          <a:p>
            <a:pPr marL="0" lvl="0" indent="0" algn="just" rtl="1" fontAlgn="base">
              <a:spcBef>
                <a:spcPct val="0"/>
              </a:spcBef>
              <a:spcAft>
                <a:spcPts val="600"/>
              </a:spcAft>
              <a:buNone/>
            </a:pPr>
            <a:r>
              <a:rPr lang="ar-KW" dirty="0" smtClean="0">
                <a:solidFill>
                  <a:schemeClr val="tx2"/>
                </a:solidFill>
                <a:latin typeface="Calibri" pitchFamily="34" charset="0"/>
              </a:rPr>
              <a:t>• </a:t>
            </a:r>
            <a:r>
              <a:rPr lang="ar-KW" sz="2800" dirty="0" smtClean="0">
                <a:solidFill>
                  <a:schemeClr val="tx2"/>
                </a:solidFill>
                <a:latin typeface="Calibri" pitchFamily="34" charset="0"/>
              </a:rPr>
              <a:t>تنظيم </a:t>
            </a:r>
            <a:r>
              <a:rPr lang="ar-KW" sz="2800" dirty="0">
                <a:solidFill>
                  <a:schemeClr val="tx2"/>
                </a:solidFill>
                <a:latin typeface="Calibri" pitchFamily="34" charset="0"/>
              </a:rPr>
              <a:t>نشاط الأوراق المالية بما يتسم بالعدالة والتنافسية </a:t>
            </a:r>
            <a:r>
              <a:rPr lang="ar-KW" sz="2800" dirty="0" smtClean="0">
                <a:solidFill>
                  <a:schemeClr val="tx2"/>
                </a:solidFill>
                <a:latin typeface="Calibri" pitchFamily="34" charset="0"/>
              </a:rPr>
              <a:t>والشفافية.</a:t>
            </a:r>
          </a:p>
          <a:p>
            <a:pPr marL="0" lvl="0" indent="0" algn="just" rtl="1" fontAlgn="base">
              <a:spcBef>
                <a:spcPct val="0"/>
              </a:spcBef>
              <a:spcAft>
                <a:spcPts val="600"/>
              </a:spcAft>
              <a:buNone/>
            </a:pPr>
            <a:endParaRPr lang="ar-KW" sz="1200" dirty="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  توفير </a:t>
            </a:r>
            <a:r>
              <a:rPr lang="ar-KW" sz="2800" dirty="0">
                <a:solidFill>
                  <a:schemeClr val="tx2"/>
                </a:solidFill>
                <a:latin typeface="Calibri" pitchFamily="34" charset="0"/>
              </a:rPr>
              <a:t>حماية المتعاملين في نشاط الأوراق المالية</a:t>
            </a:r>
            <a:r>
              <a:rPr lang="ar-KW" sz="2800" dirty="0" smtClean="0">
                <a:solidFill>
                  <a:schemeClr val="tx2"/>
                </a:solidFill>
                <a:latin typeface="Calibri" pitchFamily="34" charset="0"/>
              </a:rPr>
              <a:t>.</a:t>
            </a:r>
          </a:p>
          <a:p>
            <a:pPr marL="0" lvl="0" indent="0" algn="just" rtl="1" fontAlgn="base">
              <a:spcBef>
                <a:spcPct val="0"/>
              </a:spcBef>
              <a:spcAft>
                <a:spcPts val="600"/>
              </a:spcAft>
              <a:buNone/>
            </a:pPr>
            <a:endParaRPr lang="ar-KW" sz="1200" dirty="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 تطبيق </a:t>
            </a:r>
            <a:r>
              <a:rPr lang="ar-KW" sz="2800" dirty="0">
                <a:solidFill>
                  <a:schemeClr val="tx2"/>
                </a:solidFill>
                <a:latin typeface="Calibri" pitchFamily="34" charset="0"/>
              </a:rPr>
              <a:t>سياسة الإفصاح الكامل بما يحقق العدالة والشفافية ويمنع تعارض المصالح واستغلال المعلومات الداخلية.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66934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2400" dirty="0" smtClean="0">
              <a:solidFill>
                <a:schemeClr val="tx2"/>
              </a:solidFill>
              <a:latin typeface="Calibri" pitchFamily="34" charset="0"/>
            </a:endParaRPr>
          </a:p>
          <a:p>
            <a:pPr marL="0" lvl="0" indent="0" algn="just" rtl="1" fontAlgn="base">
              <a:spcBef>
                <a:spcPct val="0"/>
              </a:spcBef>
              <a:spcAft>
                <a:spcPts val="600"/>
              </a:spcAft>
              <a:buNone/>
            </a:pPr>
            <a:endParaRPr lang="ar-KW" sz="2400" dirty="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ويتمثل </a:t>
            </a:r>
            <a:r>
              <a:rPr lang="ar-KW" sz="2800" dirty="0">
                <a:solidFill>
                  <a:schemeClr val="tx2"/>
                </a:solidFill>
                <a:latin typeface="Calibri" pitchFamily="34" charset="0"/>
              </a:rPr>
              <a:t>الإخلال </a:t>
            </a:r>
            <a:r>
              <a:rPr lang="ar-KW" sz="2800" dirty="0" smtClean="0">
                <a:solidFill>
                  <a:schemeClr val="tx2"/>
                </a:solidFill>
                <a:latin typeface="Calibri" pitchFamily="34" charset="0"/>
              </a:rPr>
              <a:t>بالإلتزام </a:t>
            </a:r>
            <a:r>
              <a:rPr lang="ar-KW" sz="2800" dirty="0">
                <a:solidFill>
                  <a:schemeClr val="tx2"/>
                </a:solidFill>
                <a:latin typeface="Calibri" pitchFamily="34" charset="0"/>
              </a:rPr>
              <a:t>في الشفافية والإفصاح عن المعلومات </a:t>
            </a:r>
            <a:r>
              <a:rPr lang="ar-KW" sz="2800" b="1" dirty="0">
                <a:solidFill>
                  <a:schemeClr val="tx2"/>
                </a:solidFill>
                <a:latin typeface="Calibri" pitchFamily="34" charset="0"/>
              </a:rPr>
              <a:t>في الاستغلال الشخصي للمعلومات الداخلية التي تكون غير متاحة للعامة أو إفشائها من قبل بعض </a:t>
            </a:r>
            <a:r>
              <a:rPr lang="ar-KW" sz="2800" b="1" dirty="0" smtClean="0">
                <a:solidFill>
                  <a:schemeClr val="tx2"/>
                </a:solidFill>
                <a:latin typeface="Calibri" pitchFamily="34" charset="0"/>
              </a:rPr>
              <a:t>المطلعين </a:t>
            </a:r>
            <a:r>
              <a:rPr lang="ar-KW" sz="2800" b="1" dirty="0">
                <a:solidFill>
                  <a:schemeClr val="tx2"/>
                </a:solidFill>
                <a:latin typeface="Calibri" pitchFamily="34" charset="0"/>
              </a:rPr>
              <a:t>على تلك المعلومات بحكم وظائفهم أو مهنتهم </a:t>
            </a:r>
            <a:r>
              <a:rPr lang="ar-KW" sz="2800" dirty="0">
                <a:solidFill>
                  <a:schemeClr val="tx2"/>
                </a:solidFill>
                <a:latin typeface="Calibri" pitchFamily="34" charset="0"/>
              </a:rPr>
              <a:t>وإجراء عمليات في </a:t>
            </a:r>
            <a:r>
              <a:rPr lang="ar-KW" sz="2800" dirty="0" smtClean="0">
                <a:solidFill>
                  <a:schemeClr val="tx2"/>
                </a:solidFill>
                <a:latin typeface="Calibri" pitchFamily="34" charset="0"/>
              </a:rPr>
              <a:t>بورصة الأوراق المالية، وذلك </a:t>
            </a:r>
            <a:r>
              <a:rPr lang="ar-KW" sz="2800" dirty="0">
                <a:solidFill>
                  <a:schemeClr val="tx2"/>
                </a:solidFill>
                <a:latin typeface="Calibri" pitchFamily="34" charset="0"/>
              </a:rPr>
              <a:t>قبل أن تصل تلك المعلومات لعموم المستثمرين والمتداولين بالأوراق المالية.</a:t>
            </a: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77703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2400" dirty="0" smtClean="0">
              <a:solidFill>
                <a:schemeClr val="tx2"/>
              </a:solidFill>
              <a:latin typeface="Calibri" pitchFamily="34" charset="0"/>
            </a:endParaRPr>
          </a:p>
          <a:p>
            <a:pPr marL="0" lvl="0" indent="0" algn="just" rtl="1" fontAlgn="base">
              <a:spcBef>
                <a:spcPct val="0"/>
              </a:spcBef>
              <a:spcAft>
                <a:spcPts val="600"/>
              </a:spcAft>
              <a:buNone/>
            </a:pPr>
            <a:endParaRPr lang="ar-KW" sz="2400" dirty="0" smtClean="0">
              <a:solidFill>
                <a:schemeClr val="tx2"/>
              </a:solidFill>
              <a:latin typeface="Calibri" pitchFamily="34" charset="0"/>
            </a:endParaRPr>
          </a:p>
          <a:p>
            <a:pPr marL="0" lvl="0" indent="0" algn="just" rtl="1" fontAlgn="base">
              <a:spcBef>
                <a:spcPct val="0"/>
              </a:spcBef>
              <a:spcAft>
                <a:spcPts val="600"/>
              </a:spcAft>
              <a:buNone/>
            </a:pPr>
            <a:r>
              <a:rPr lang="ar-KW" sz="2800" dirty="0" smtClean="0">
                <a:solidFill>
                  <a:schemeClr val="tx2"/>
                </a:solidFill>
                <a:latin typeface="Calibri" pitchFamily="34" charset="0"/>
              </a:rPr>
              <a:t>وتكمن </a:t>
            </a:r>
            <a:r>
              <a:rPr lang="ar-KW" sz="2800" dirty="0">
                <a:solidFill>
                  <a:schemeClr val="tx2"/>
                </a:solidFill>
                <a:latin typeface="Calibri" pitchFamily="34" charset="0"/>
              </a:rPr>
              <a:t>أهمية هذا الموضوع بحماية سوق الأوراق المالية وضمان سلامة المعاملات وبث الثقة والطمأنينة بنزاهة السوق لدى المستثمرين والمتعاملين به وانعكاساته على حسن أداء السوق بمفهومه الواسع، فضلاً </a:t>
            </a:r>
            <a:r>
              <a:rPr lang="ar-KW" sz="2800" dirty="0" smtClean="0">
                <a:solidFill>
                  <a:schemeClr val="tx2"/>
                </a:solidFill>
                <a:latin typeface="Calibri" pitchFamily="34" charset="0"/>
              </a:rPr>
              <a:t>عن السعي لتحقيق الضمان </a:t>
            </a:r>
            <a:r>
              <a:rPr lang="ar-KW" sz="2800" dirty="0">
                <a:solidFill>
                  <a:schemeClr val="tx2"/>
                </a:solidFill>
                <a:latin typeface="Calibri" pitchFamily="34" charset="0"/>
              </a:rPr>
              <a:t>للمستثمرين من أنهم على قدم المساواة وكفالة الحماية لهم من الإستخدام غير المشروع للتعامل بالمعلومات الداخلية.</a:t>
            </a:r>
            <a:endParaRPr lang="ar-KW"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48693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fontScale="92500" lnSpcReduction="10000"/>
          </a:bodyPr>
          <a:lstStyle/>
          <a:p>
            <a:pPr marL="0" lvl="0" indent="0" algn="just" rtl="1" fontAlgn="base">
              <a:spcBef>
                <a:spcPct val="0"/>
              </a:spcBef>
              <a:spcAft>
                <a:spcPts val="600"/>
              </a:spcAft>
              <a:buNone/>
            </a:pPr>
            <a:endParaRPr lang="ar-KW" sz="1700" b="1" dirty="0" smtClean="0">
              <a:solidFill>
                <a:schemeClr val="tx2"/>
              </a:solidFill>
              <a:latin typeface="Calibri" pitchFamily="34" charset="0"/>
            </a:endParaRPr>
          </a:p>
          <a:p>
            <a:pPr marL="0" lvl="0" indent="0" algn="just" rtl="1" fontAlgn="base">
              <a:spcBef>
                <a:spcPct val="0"/>
              </a:spcBef>
              <a:spcAft>
                <a:spcPts val="600"/>
              </a:spcAft>
              <a:buNone/>
            </a:pPr>
            <a:r>
              <a:rPr lang="ar-KW" sz="2800" b="1" dirty="0" smtClean="0">
                <a:solidFill>
                  <a:schemeClr val="tx2"/>
                </a:solidFill>
                <a:latin typeface="Calibri" pitchFamily="34" charset="0"/>
              </a:rPr>
              <a:t>ولهذه </a:t>
            </a:r>
            <a:r>
              <a:rPr lang="ar-KW" sz="2800" b="1" dirty="0">
                <a:solidFill>
                  <a:schemeClr val="tx2"/>
                </a:solidFill>
                <a:latin typeface="Calibri" pitchFamily="34" charset="0"/>
              </a:rPr>
              <a:t>الأهمية فقد حظرت وجرمت المادة رقم (118) من القانون رقم 7 لسنة 2010 </a:t>
            </a:r>
            <a:r>
              <a:rPr lang="ar-KW" sz="2800" b="1" dirty="0" smtClean="0">
                <a:solidFill>
                  <a:schemeClr val="tx2"/>
                </a:solidFill>
                <a:latin typeface="Calibri" pitchFamily="34" charset="0"/>
              </a:rPr>
              <a:t>بشأن إنشاء هيئة أسواق المال وتنظيم نشاط الأوراق المالية فعل </a:t>
            </a:r>
            <a:r>
              <a:rPr lang="ar-KW" sz="2800" b="1" dirty="0">
                <a:solidFill>
                  <a:schemeClr val="tx2"/>
                </a:solidFill>
                <a:latin typeface="Calibri" pitchFamily="34" charset="0"/>
              </a:rPr>
              <a:t>وممارسة هذا </a:t>
            </a:r>
            <a:r>
              <a:rPr lang="ar-KW" sz="2800" b="1" dirty="0" smtClean="0">
                <a:solidFill>
                  <a:schemeClr val="tx2"/>
                </a:solidFill>
                <a:latin typeface="Calibri" pitchFamily="34" charset="0"/>
              </a:rPr>
              <a:t>السلوك، </a:t>
            </a:r>
            <a:r>
              <a:rPr lang="ar-KW" sz="2800" b="1" dirty="0">
                <a:solidFill>
                  <a:schemeClr val="tx2"/>
                </a:solidFill>
                <a:latin typeface="Calibri" pitchFamily="34" charset="0"/>
              </a:rPr>
              <a:t>حيث نصت المادة المذكورة على ما يلي</a:t>
            </a:r>
            <a:r>
              <a:rPr lang="ar-KW" sz="2800" b="1" dirty="0" smtClean="0">
                <a:solidFill>
                  <a:schemeClr val="tx2"/>
                </a:solidFill>
                <a:latin typeface="Calibri" pitchFamily="34" charset="0"/>
              </a:rPr>
              <a:t>:</a:t>
            </a:r>
          </a:p>
          <a:p>
            <a:pPr marL="0" lvl="0" indent="0" algn="just" rtl="1" fontAlgn="base">
              <a:spcBef>
                <a:spcPct val="0"/>
              </a:spcBef>
              <a:spcAft>
                <a:spcPts val="600"/>
              </a:spcAft>
              <a:buNone/>
            </a:pPr>
            <a:endParaRPr lang="ar-KW" sz="2400" dirty="0" smtClean="0">
              <a:solidFill>
                <a:schemeClr val="tx2"/>
              </a:solidFill>
              <a:latin typeface="Calibri" pitchFamily="34" charset="0"/>
            </a:endParaRPr>
          </a:p>
          <a:p>
            <a:pPr marL="0" lvl="0" indent="0" algn="just" rtl="1" fontAlgn="base">
              <a:spcBef>
                <a:spcPct val="0"/>
              </a:spcBef>
              <a:spcAft>
                <a:spcPts val="600"/>
              </a:spcAft>
              <a:buNone/>
            </a:pPr>
            <a:r>
              <a:rPr lang="ar-KW" sz="2400" dirty="0" smtClean="0">
                <a:solidFill>
                  <a:schemeClr val="tx2"/>
                </a:solidFill>
                <a:latin typeface="Calibri" pitchFamily="34" charset="0"/>
              </a:rPr>
              <a:t>"يعاقب بالحبس مدة لا تتجاوز خمس سنوات وبالغرامة التي لا تقل عن قيمة المنفعة المحققة أو الخسائر التي تم تجنبها أو مبلغ عشرة آلاف دينار أيهما أعلى ولا تتجاوز ثلاث أضعاف قيمة المنفعة المحققة أو الخسائر التي تم تجنبها أو مبلغ مائة ألف دينار أيهما أعلى أو بإحدى هاتين العقوبتين كل مطلع انتفع أو استغل معلومات داخلية عن طريق شراء أو بيع الأوراق المالية أو الكشف عن المعلومات الداخلية أو إعطاء مشورة على أساس المعلومات الداخلية لشخص آخر غير مطلع. ويعتبر الشخص الذي يتداول بالأوراق المالية أثناء حيازته للمعلومات الداخلية منتفعاً بها إذا كان الشخص على علم بها عندما قام بالبيع أو الشراء إلا إذا استطاع إثبات أنه لم يتداول بناء على تلك المعلومات" </a:t>
            </a:r>
            <a:endParaRPr lang="ar-KW" sz="24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73331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rPr>
              <a:t>مقدمــــــــة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1700" b="1" dirty="0" smtClean="0">
              <a:solidFill>
                <a:schemeClr val="tx2"/>
              </a:solidFill>
              <a:latin typeface="Calibri" pitchFamily="34" charset="0"/>
            </a:endParaRPr>
          </a:p>
          <a:p>
            <a:pPr marL="0" lvl="0" indent="0" algn="just" rtl="1" fontAlgn="base">
              <a:spcBef>
                <a:spcPct val="0"/>
              </a:spcBef>
              <a:spcAft>
                <a:spcPts val="600"/>
              </a:spcAft>
              <a:buNone/>
            </a:pPr>
            <a:endParaRPr lang="ar-KW" sz="1700" b="1" dirty="0" smtClean="0">
              <a:solidFill>
                <a:schemeClr val="tx2"/>
              </a:solidFill>
              <a:latin typeface="Calibri" pitchFamily="34" charset="0"/>
            </a:endParaRPr>
          </a:p>
          <a:p>
            <a:pPr marL="0" lvl="0" indent="0" algn="just" rtl="1" fontAlgn="base">
              <a:spcBef>
                <a:spcPct val="0"/>
              </a:spcBef>
              <a:spcAft>
                <a:spcPts val="600"/>
              </a:spcAft>
              <a:buNone/>
            </a:pPr>
            <a:r>
              <a:rPr lang="ar-KW" sz="2800" b="1" dirty="0">
                <a:solidFill>
                  <a:schemeClr val="tx2"/>
                </a:solidFill>
                <a:latin typeface="Calibri" pitchFamily="34" charset="0"/>
              </a:rPr>
              <a:t>ويتضح من نص </a:t>
            </a:r>
            <a:r>
              <a:rPr lang="ar-KW" sz="2800" b="1" dirty="0" smtClean="0">
                <a:solidFill>
                  <a:schemeClr val="tx2"/>
                </a:solidFill>
                <a:latin typeface="Calibri" pitchFamily="34" charset="0"/>
              </a:rPr>
              <a:t>المادة السابقة أن </a:t>
            </a:r>
            <a:r>
              <a:rPr lang="ar-KW" sz="2800" b="1" dirty="0">
                <a:solidFill>
                  <a:schemeClr val="tx2"/>
                </a:solidFill>
                <a:latin typeface="Calibri" pitchFamily="34" charset="0"/>
              </a:rPr>
              <a:t>القانون والمشرع قد </a:t>
            </a:r>
            <a:r>
              <a:rPr lang="ar-KW" sz="2800" b="1" dirty="0" smtClean="0">
                <a:solidFill>
                  <a:schemeClr val="tx2"/>
                </a:solidFill>
                <a:latin typeface="Calibri" pitchFamily="34" charset="0"/>
              </a:rPr>
              <a:t>حدّدا </a:t>
            </a:r>
            <a:r>
              <a:rPr lang="ar-KW" sz="2800" b="1" dirty="0">
                <a:solidFill>
                  <a:schemeClr val="tx2"/>
                </a:solidFill>
                <a:latin typeface="Calibri" pitchFamily="34" charset="0"/>
              </a:rPr>
              <a:t>بعض الممارسات غير المشروعة التي قد يرتكبها البعض والتي تتمثل في </a:t>
            </a:r>
            <a:r>
              <a:rPr lang="ar-KW" sz="2800" b="1" dirty="0" smtClean="0">
                <a:solidFill>
                  <a:schemeClr val="tx2"/>
                </a:solidFill>
                <a:latin typeface="Calibri" pitchFamily="34" charset="0"/>
              </a:rPr>
              <a:t>الانتفاع أو استغلال المعلومات </a:t>
            </a:r>
            <a:r>
              <a:rPr lang="ar-KW" sz="2800" b="1" dirty="0">
                <a:solidFill>
                  <a:schemeClr val="tx2"/>
                </a:solidFill>
                <a:latin typeface="Calibri" pitchFamily="34" charset="0"/>
              </a:rPr>
              <a:t>الداخلية </a:t>
            </a:r>
            <a:r>
              <a:rPr lang="ar-KW" sz="2800" b="1" dirty="0" smtClean="0">
                <a:solidFill>
                  <a:schemeClr val="tx2"/>
                </a:solidFill>
                <a:latin typeface="Calibri" pitchFamily="34" charset="0"/>
              </a:rPr>
              <a:t>التي </a:t>
            </a:r>
            <a:r>
              <a:rPr lang="ar-KW" sz="2800" b="1" dirty="0">
                <a:solidFill>
                  <a:schemeClr val="tx2"/>
                </a:solidFill>
                <a:latin typeface="Calibri" pitchFamily="34" charset="0"/>
              </a:rPr>
              <a:t>يحوزونها بحكم طبيعة عملهم لتحقيق منفعة أو تجنب </a:t>
            </a:r>
            <a:r>
              <a:rPr lang="ar-KW" sz="2800" b="1" dirty="0" smtClean="0">
                <a:solidFill>
                  <a:schemeClr val="tx2"/>
                </a:solidFill>
                <a:latin typeface="Calibri" pitchFamily="34" charset="0"/>
              </a:rPr>
              <a:t>خسائر عن طريق شراء أو بيع الأوراق المالية </a:t>
            </a:r>
            <a:r>
              <a:rPr lang="ar-KW" sz="2800" b="1" dirty="0">
                <a:solidFill>
                  <a:schemeClr val="tx2"/>
                </a:solidFill>
                <a:latin typeface="Calibri" pitchFamily="34" charset="0"/>
              </a:rPr>
              <a:t>وكذلك إفشاء هذه المعلومات الداخلية أو إعطاء مشورة على أساس هذه المعلومات لشخص آخر غير مطلع للتداول بالأوراق المالية</a:t>
            </a:r>
            <a:r>
              <a:rPr lang="ar-KW" sz="2800" b="1" dirty="0" smtClean="0">
                <a:solidFill>
                  <a:schemeClr val="tx2"/>
                </a:solidFill>
                <a:latin typeface="Calibri" pitchFamily="34" charset="0"/>
              </a:rPr>
              <a:t>.</a:t>
            </a:r>
            <a:endParaRPr lang="ar-KW" sz="2400" dirty="0" smtClean="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032699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محتوى أعمال </a:t>
            </a:r>
            <a:r>
              <a:rPr lang="ar-KW" sz="3200" b="1" dirty="0">
                <a:solidFill>
                  <a:schemeClr val="tx2"/>
                </a:solidFill>
                <a:latin typeface="Sakkal Majalla" pitchFamily="2" charset="-78"/>
              </a:rPr>
              <a:t>الورشة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400050" lvl="1" indent="0" algn="r" rtl="1" fontAlgn="base">
              <a:spcBef>
                <a:spcPct val="0"/>
              </a:spcBef>
              <a:spcAft>
                <a:spcPts val="600"/>
              </a:spcAft>
              <a:buNone/>
            </a:pPr>
            <a:r>
              <a:rPr lang="ar-KW" b="1" u="sng" dirty="0" smtClean="0">
                <a:solidFill>
                  <a:schemeClr val="tx2"/>
                </a:solidFill>
                <a:latin typeface="Calibri" pitchFamily="34" charset="0"/>
              </a:rPr>
              <a:t>وفيما يلي نستعرض محتوى ورشة العمل</a:t>
            </a:r>
            <a:endParaRPr lang="en-US" b="1" u="sng" dirty="0">
              <a:solidFill>
                <a:schemeClr val="tx2"/>
              </a:solidFill>
              <a:latin typeface="Calibri" pitchFamily="34" charset="0"/>
            </a:endParaRPr>
          </a:p>
          <a:p>
            <a:pPr marL="0" lvl="0" indent="0" algn="r" rtl="1" fontAlgn="base">
              <a:spcBef>
                <a:spcPct val="0"/>
              </a:spcBef>
              <a:spcAft>
                <a:spcPts val="600"/>
              </a:spcAft>
              <a:buNone/>
            </a:pPr>
            <a:endParaRPr lang="ar-KW" sz="1200" dirty="0">
              <a:solidFill>
                <a:schemeClr val="tx2"/>
              </a:solidFill>
              <a:latin typeface="Calibri" pitchFamily="34" charset="0"/>
              <a:cs typeface="Times New Roman"/>
            </a:endParaRPr>
          </a:p>
          <a:p>
            <a:pPr marL="1314450" lvl="2" indent="-514350" algn="r" rtl="1" fontAlgn="base">
              <a:spcBef>
                <a:spcPct val="0"/>
              </a:spcBef>
              <a:spcAft>
                <a:spcPts val="600"/>
              </a:spcAft>
              <a:buFont typeface="+mj-lt"/>
              <a:buAutoNum type="arabicParenR"/>
            </a:pPr>
            <a:r>
              <a:rPr lang="ar-KW" sz="2800" dirty="0" smtClean="0">
                <a:solidFill>
                  <a:schemeClr val="tx2"/>
                </a:solidFill>
                <a:latin typeface="Calibri" pitchFamily="34" charset="0"/>
              </a:rPr>
              <a:t>تعريف المعلومات الداخلية.</a:t>
            </a:r>
            <a:endParaRPr lang="ar-KW" sz="2800" dirty="0">
              <a:solidFill>
                <a:schemeClr val="tx2"/>
              </a:solidFill>
              <a:latin typeface="Calibri" pitchFamily="34" charset="0"/>
            </a:endParaRPr>
          </a:p>
          <a:p>
            <a:pPr marL="1314450" lvl="2" indent="-514350" algn="r" rtl="1" fontAlgn="base">
              <a:spcBef>
                <a:spcPct val="0"/>
              </a:spcBef>
              <a:spcAft>
                <a:spcPts val="600"/>
              </a:spcAft>
              <a:buFont typeface="+mj-lt"/>
              <a:buAutoNum type="arabicParenR"/>
            </a:pPr>
            <a:r>
              <a:rPr lang="ar-KW" sz="2800" dirty="0" smtClean="0">
                <a:solidFill>
                  <a:schemeClr val="tx2"/>
                </a:solidFill>
                <a:latin typeface="Calibri" pitchFamily="34" charset="0"/>
              </a:rPr>
              <a:t>محددات المعلومات الداخلية.</a:t>
            </a:r>
          </a:p>
          <a:p>
            <a:pPr marL="1314450" lvl="2" indent="-514350" algn="r" rtl="1" fontAlgn="base">
              <a:spcBef>
                <a:spcPct val="0"/>
              </a:spcBef>
              <a:spcAft>
                <a:spcPts val="600"/>
              </a:spcAft>
              <a:buFont typeface="+mj-lt"/>
              <a:buAutoNum type="arabicParenR"/>
            </a:pPr>
            <a:r>
              <a:rPr lang="ar-KW" sz="2800" dirty="0" smtClean="0">
                <a:solidFill>
                  <a:schemeClr val="tx2"/>
                </a:solidFill>
                <a:latin typeface="Calibri" pitchFamily="34" charset="0"/>
              </a:rPr>
              <a:t>تعريف الشخص المطلع.</a:t>
            </a:r>
          </a:p>
          <a:p>
            <a:pPr marL="1314450" lvl="2" indent="-514350" algn="r" rtl="1" fontAlgn="base">
              <a:spcBef>
                <a:spcPct val="0"/>
              </a:spcBef>
              <a:spcAft>
                <a:spcPts val="600"/>
              </a:spcAft>
              <a:buFont typeface="+mj-lt"/>
              <a:buAutoNum type="arabicParenR"/>
            </a:pPr>
            <a:r>
              <a:rPr lang="ar-KW" sz="2800" dirty="0" smtClean="0">
                <a:solidFill>
                  <a:schemeClr val="tx2"/>
                </a:solidFill>
                <a:latin typeface="Calibri" pitchFamily="34" charset="0"/>
              </a:rPr>
              <a:t>استغلال المعلومات الداخلية.</a:t>
            </a:r>
          </a:p>
          <a:p>
            <a:pPr marL="1314450" lvl="2" indent="-514350" algn="r" rtl="1" fontAlgn="base">
              <a:spcBef>
                <a:spcPct val="0"/>
              </a:spcBef>
              <a:spcAft>
                <a:spcPts val="600"/>
              </a:spcAft>
              <a:buFont typeface="+mj-lt"/>
              <a:buAutoNum type="arabicParenR"/>
            </a:pPr>
            <a:r>
              <a:rPr lang="ar-KW" sz="2800" dirty="0" smtClean="0">
                <a:solidFill>
                  <a:schemeClr val="tx2"/>
                </a:solidFill>
                <a:latin typeface="Calibri" pitchFamily="34" charset="0"/>
              </a:rPr>
              <a:t>أمثلة على حالات استغلال المعلومات الداخلية.</a:t>
            </a:r>
          </a:p>
          <a:p>
            <a:pPr marL="1314450" lvl="2" indent="-514350" algn="r" rtl="1" fontAlgn="base">
              <a:spcBef>
                <a:spcPct val="0"/>
              </a:spcBef>
              <a:spcAft>
                <a:spcPts val="600"/>
              </a:spcAft>
              <a:buFont typeface="+mj-lt"/>
              <a:buAutoNum type="arabicParenR"/>
            </a:pPr>
            <a:r>
              <a:rPr lang="ar-KW" sz="2800" dirty="0" smtClean="0">
                <a:solidFill>
                  <a:schemeClr val="tx2"/>
                </a:solidFill>
                <a:latin typeface="Calibri" pitchFamily="34" charset="0"/>
              </a:rPr>
              <a:t>تجريم استغلال المعلومات الداخلية.</a:t>
            </a:r>
            <a:endParaRPr lang="ar-KW" sz="2800" dirty="0">
              <a:solidFill>
                <a:schemeClr val="tx2"/>
              </a:solidFill>
              <a:latin typeface="Calibri" pitchFamily="34" charset="0"/>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smtClean="0">
                <a:solidFill>
                  <a:schemeClr val="tx2"/>
                </a:solidFill>
                <a:latin typeface="Sakkal Majalla" pitchFamily="2" charset="-78"/>
              </a:rPr>
              <a:t>تعريف المعلومات الداخلية</a:t>
            </a:r>
            <a:endParaRPr lang="en-US" dirty="0">
              <a:solidFill>
                <a:schemeClr val="tx2"/>
              </a:solidFill>
            </a:endParaRPr>
          </a:p>
        </p:txBody>
      </p:sp>
      <p:sp>
        <p:nvSpPr>
          <p:cNvPr id="3" name="Content Placeholder 2"/>
          <p:cNvSpPr>
            <a:spLocks noGrp="1"/>
          </p:cNvSpPr>
          <p:nvPr>
            <p:ph idx="1"/>
          </p:nvPr>
        </p:nvSpPr>
        <p:spPr>
          <a:xfrm>
            <a:off x="457200" y="1600200"/>
            <a:ext cx="8229600" cy="4525963"/>
          </a:xfrm>
        </p:spPr>
        <p:txBody>
          <a:bodyPr>
            <a:normAutofit/>
          </a:bodyPr>
          <a:lstStyle/>
          <a:p>
            <a:pPr marL="0" lvl="0" indent="0" algn="just" rtl="1" fontAlgn="base">
              <a:spcBef>
                <a:spcPct val="0"/>
              </a:spcBef>
              <a:spcAft>
                <a:spcPts val="600"/>
              </a:spcAft>
              <a:buNone/>
            </a:pPr>
            <a:endParaRPr lang="ar-KW" sz="2400" b="1" dirty="0" smtClean="0">
              <a:solidFill>
                <a:schemeClr val="tx2"/>
              </a:solidFill>
              <a:latin typeface="Calibri" pitchFamily="34" charset="0"/>
            </a:endParaRPr>
          </a:p>
          <a:p>
            <a:pPr marL="0" lvl="0" indent="0" algn="just" rtl="1" fontAlgn="base">
              <a:spcBef>
                <a:spcPct val="0"/>
              </a:spcBef>
              <a:spcAft>
                <a:spcPts val="600"/>
              </a:spcAft>
              <a:buNone/>
            </a:pPr>
            <a:endParaRPr lang="ar-KW" sz="2400" b="1" dirty="0" smtClean="0">
              <a:solidFill>
                <a:schemeClr val="tx2"/>
              </a:solidFill>
              <a:latin typeface="Calibri" pitchFamily="34" charset="0"/>
            </a:endParaRPr>
          </a:p>
          <a:p>
            <a:pPr marL="0" lvl="0" indent="0" algn="just" rtl="1" fontAlgn="base">
              <a:spcBef>
                <a:spcPct val="0"/>
              </a:spcBef>
              <a:spcAft>
                <a:spcPts val="600"/>
              </a:spcAft>
              <a:buNone/>
            </a:pPr>
            <a:r>
              <a:rPr lang="ar-KW" sz="2900" b="1" dirty="0" smtClean="0">
                <a:solidFill>
                  <a:schemeClr val="tx2"/>
                </a:solidFill>
                <a:latin typeface="Calibri" pitchFamily="34" charset="0"/>
              </a:rPr>
              <a:t>يمكن </a:t>
            </a:r>
            <a:r>
              <a:rPr lang="ar-KW" sz="2900" b="1" dirty="0">
                <a:solidFill>
                  <a:schemeClr val="tx2"/>
                </a:solidFill>
                <a:latin typeface="Calibri" pitchFamily="34" charset="0"/>
              </a:rPr>
              <a:t>تعريف المعلومات الداخلية بتلك المعلومات التي تكون غير معلنة </a:t>
            </a:r>
            <a:r>
              <a:rPr lang="ar-KW" sz="2900" b="1" dirty="0" smtClean="0">
                <a:solidFill>
                  <a:schemeClr val="tx2"/>
                </a:solidFill>
                <a:latin typeface="Calibri" pitchFamily="34" charset="0"/>
              </a:rPr>
              <a:t>والتي </a:t>
            </a:r>
            <a:r>
              <a:rPr lang="ar-KW" sz="2900" b="1" dirty="0">
                <a:solidFill>
                  <a:schemeClr val="tx2"/>
                </a:solidFill>
                <a:latin typeface="Calibri" pitchFamily="34" charset="0"/>
              </a:rPr>
              <a:t>لا يعرف بها المستثمرون في سوق الأوراق المالية وتتعلق بإحدى الأوراق المالية المتداولة، ويكون لتلك المعلومات تأثير جوهري في سعر الورقة المالية ذات العلاقة بالمعلومة </a:t>
            </a:r>
            <a:r>
              <a:rPr lang="ar-KW" sz="2900" b="1" dirty="0" smtClean="0">
                <a:solidFill>
                  <a:schemeClr val="tx2"/>
                </a:solidFill>
                <a:latin typeface="Calibri" pitchFamily="34" charset="0"/>
              </a:rPr>
              <a:t>سواءً </a:t>
            </a:r>
            <a:r>
              <a:rPr lang="ar-KW" sz="2900" b="1" dirty="0">
                <a:solidFill>
                  <a:schemeClr val="tx2"/>
                </a:solidFill>
                <a:latin typeface="Calibri" pitchFamily="34" charset="0"/>
              </a:rPr>
              <a:t>بشكل إيجابي أو </a:t>
            </a:r>
            <a:r>
              <a:rPr lang="ar-KW" sz="2900" b="1" dirty="0" smtClean="0">
                <a:solidFill>
                  <a:schemeClr val="tx2"/>
                </a:solidFill>
                <a:latin typeface="Calibri" pitchFamily="34" charset="0"/>
              </a:rPr>
              <a:t>سلبي.</a:t>
            </a: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49550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249</TotalTime>
  <Words>1382</Words>
  <Application>Microsoft Office PowerPoint</Application>
  <PresentationFormat>On-screen Show (4:3)</PresentationFormat>
  <Paragraphs>157</Paragraphs>
  <Slides>22</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Courier New</vt:lpstr>
      <vt:lpstr>microsoft sans serif</vt:lpstr>
      <vt:lpstr>Sakkal Majalla</vt:lpstr>
      <vt:lpstr>Times New Roman</vt:lpstr>
      <vt:lpstr>Office Theme</vt:lpstr>
      <vt:lpstr>ورشة عمل </vt:lpstr>
      <vt:lpstr>مقدمــــــــة</vt:lpstr>
      <vt:lpstr>مقدمــــــــة</vt:lpstr>
      <vt:lpstr>مقدمــــــــة</vt:lpstr>
      <vt:lpstr>مقدمــــــــة</vt:lpstr>
      <vt:lpstr>مقدمــــــــة</vt:lpstr>
      <vt:lpstr>مقدمــــــــة</vt:lpstr>
      <vt:lpstr>محتوى أعمال الورشة</vt:lpstr>
      <vt:lpstr>تعريف المعلومات الداخلية</vt:lpstr>
      <vt:lpstr>محددات المعلومات الداخلية</vt:lpstr>
      <vt:lpstr>محددات المعلومات الداخلية</vt:lpstr>
      <vt:lpstr>محددات المعلومات الداخلية</vt:lpstr>
      <vt:lpstr>محددات المعلومات الداخلية</vt:lpstr>
      <vt:lpstr>تعريف الشخص المطلع</vt:lpstr>
      <vt:lpstr>تعريف الشخص المطلع</vt:lpstr>
      <vt:lpstr>استغلال المعلومات الداخلية</vt:lpstr>
      <vt:lpstr>أمثلة على حالات استغلال المعلومات الداخلية</vt:lpstr>
      <vt:lpstr>أمثلة على حالات استغلال المعلومات الداخلية</vt:lpstr>
      <vt:lpstr>أمثلة على حالات استغلال المعلومات الداخلية</vt:lpstr>
      <vt:lpstr>أمثلة على حالات استغلال المعلومات الداخلية</vt:lpstr>
      <vt:lpstr>تجريم استغلال المعلومات الداخلية</vt:lpstr>
      <vt:lpstr>شــكــراً</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Ibrahim Al-Ibrahim</cp:lastModifiedBy>
  <cp:revision>38</cp:revision>
  <cp:lastPrinted>2014-10-15T09:19:22Z</cp:lastPrinted>
  <dcterms:created xsi:type="dcterms:W3CDTF">2014-09-25T11:33:14Z</dcterms:created>
  <dcterms:modified xsi:type="dcterms:W3CDTF">2015-05-03T06:40:14Z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Public</vt:lpwstr>
  </property>
</Properties>
</file>